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  <p:sldMasterId id="2147483660" r:id="rId2"/>
  </p:sldMasterIdLst>
  <p:notesMasterIdLst>
    <p:notesMasterId r:id="rId16"/>
  </p:notesMasterIdLst>
  <p:sldIdLst>
    <p:sldId id="274" r:id="rId3"/>
    <p:sldId id="257" r:id="rId4"/>
    <p:sldId id="258" r:id="rId5"/>
    <p:sldId id="275" r:id="rId6"/>
    <p:sldId id="259" r:id="rId7"/>
    <p:sldId id="260" r:id="rId8"/>
    <p:sldId id="277" r:id="rId9"/>
    <p:sldId id="262" r:id="rId10"/>
    <p:sldId id="263" r:id="rId11"/>
    <p:sldId id="264" r:id="rId12"/>
    <p:sldId id="265" r:id="rId13"/>
    <p:sldId id="266" r:id="rId14"/>
    <p:sldId id="276" r:id="rId15"/>
  </p:sldIdLst>
  <p:sldSz cx="12192000" cy="6858000"/>
  <p:notesSz cx="6858000" cy="9144000"/>
  <p:embeddedFontLst>
    <p:embeddedFont>
      <p:font typeface="Alegreya Sans" panose="020B0604020202020204" charset="0"/>
      <p:regular r:id="rId17"/>
      <p:bold r:id="rId18"/>
      <p:italic r:id="rId19"/>
      <p:boldItalic r:id="rId20"/>
    </p:embeddedFont>
    <p:embeddedFont>
      <p:font typeface="Alegreya Sans Light" panose="020B0604020202020204" charset="0"/>
      <p:regular r:id="rId21"/>
      <p:bold r:id="rId22"/>
      <p:italic r:id="rId23"/>
      <p:boldItalic r:id="rId24"/>
    </p:embeddedFont>
    <p:embeddedFont>
      <p:font typeface="Alegreya Sans Medium" panose="020B0604020202020204" charset="0"/>
      <p:regular r:id="rId25"/>
      <p:bold r:id="rId26"/>
      <p:italic r:id="rId27"/>
      <p:boldItalic r:id="rId28"/>
    </p:embeddedFont>
    <p:embeddedFont>
      <p:font typeface="Austin Cyr Bold" panose="02020803070702030403" charset="-52"/>
      <p:bold r:id="rId29"/>
      <p:boldItalic r:id="rId30"/>
    </p:embeddedFont>
    <p:embeddedFont>
      <p:font typeface="Austin Cyr Medium" panose="020206030707020A0403" charset="-52"/>
      <p:italic r:id="rId31"/>
    </p:embeddedFont>
    <p:embeddedFont>
      <p:font typeface="Austin Cyr Roman" panose="02020503070702030403" charset="-52"/>
      <p:regular r:id="rId32"/>
      <p:italic r:id="rId33"/>
    </p:embeddedFont>
    <p:embeddedFont>
      <p:font typeface="Open Sans" panose="020B0606030504020204" pitchFamily="34" charset="0"/>
      <p:regular r:id="rId34"/>
      <p:bold r:id="rId35"/>
      <p:italic r:id="rId36"/>
      <p:boldItalic r:id="rId37"/>
    </p:embeddedFont>
    <p:embeddedFont>
      <p:font typeface="Playfair Display" panose="00000500000000000000" pitchFamily="2" charset="-52"/>
      <p:regular r:id="rId38"/>
      <p:bold r:id="rId39"/>
      <p:italic r:id="rId40"/>
      <p:boldItalic r:id="rId41"/>
    </p:embeddedFont>
    <p:embeddedFont>
      <p:font typeface="Playfair Display SemiBold" panose="020B0604020202020204" charset="-52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53CFED-5D0E-4D8F-A532-A9227B820813}">
          <p14:sldIdLst>
            <p14:sldId id="274"/>
            <p14:sldId id="257"/>
            <p14:sldId id="258"/>
            <p14:sldId id="275"/>
            <p14:sldId id="259"/>
            <p14:sldId id="260"/>
            <p14:sldId id="277"/>
            <p14:sldId id="262"/>
            <p14:sldId id="263"/>
            <p14:sldId id="264"/>
            <p14:sldId id="265"/>
            <p14:sldId id="266"/>
          </p14:sldIdLst>
        </p14:section>
        <p14:section name="Раздел без заголовка" id="{7ED82126-26E2-460E-8589-F107234D1947}">
          <p14:sldIdLst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4135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>
        <p:guide orient="horz" pos="2160"/>
        <p:guide pos="41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3.fntdata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font" Target="fonts/font2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font" Target="fonts/font2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font" Target="fonts/font27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presProps" Target="presProps.xml"/><Relationship Id="rId20" Type="http://schemas.openxmlformats.org/officeDocument/2006/relationships/font" Target="fonts/font4.fntdata"/><Relationship Id="rId41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110100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" name="Google Shape;5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8587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49258fb0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g349258fb0ee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3" name="Google Shape;373;g349258fb0e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1730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4" name="Google Shape;43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243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49239c87c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349239c87c6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g349239c87c6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2404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49239c87c6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349239c87c6_0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349239c87c6_0_1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047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49239c87c6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349239c87c6_0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349239c87c6_0_1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9770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3021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49239c87c6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g349239c87c6_0_1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g349239c87c6_0_1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9042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49239c87c6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349239c87c6_0_2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g349239c87c6_0_2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77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49239c87c6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g349239c87c6_0_2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g349239c87c6_0_2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5265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5" name="Google Shape;31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7871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Slide">
  <p:cSld name="3_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>
            <a:spLocks noGrp="1"/>
          </p:cNvSpPr>
          <p:nvPr>
            <p:ph type="pic" idx="2"/>
          </p:nvPr>
        </p:nvSpPr>
        <p:spPr>
          <a:xfrm>
            <a:off x="1" y="1"/>
            <a:ext cx="73392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C500D-50FD-92A0-2091-DD003989C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8842C6-E3EF-6531-0505-7C793CE99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284CF5-62CF-54BC-043B-91671DF81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AE3605-72F7-1D8A-3326-9E460795F90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228600" indent="-22860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/>
            </a:lvl1pPr>
            <a:lvl2pPr marL="685800" indent="-22860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/>
            </a:lvl2pPr>
            <a:lvl3pPr marL="1143000" indent="-22860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/>
            </a:lvl3pPr>
            <a:lvl4pPr marL="1600200" indent="-22860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/>
            </a:lvl4pPr>
            <a:lvl5pPr marL="2057400" indent="-22860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defRPr/>
            </a:lvl5pPr>
          </a:lstStyle>
          <a:p>
            <a:pPr lvl="0"/>
            <a:r>
              <a:rPr lang="ru-RU" dirty="0"/>
              <a:t> 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9">
            <a:extLst>
              <a:ext uri="{FF2B5EF4-FFF2-40B4-BE49-F238E27FC236}">
                <a16:creationId xmlns:a16="http://schemas.microsoft.com/office/drawing/2014/main" id="{B7085B08-D509-44A7-51C1-A20964E991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6612" y="2505075"/>
            <a:ext cx="5157787" cy="3516899"/>
          </a:xfrm>
        </p:spPr>
        <p:txBody>
          <a:bodyPr/>
          <a:lstStyle>
            <a:lvl1pPr marL="457200" indent="-45720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rgbClr val="278E80"/>
                </a:solidFill>
              </a:defRPr>
            </a:lvl1pPr>
            <a:lvl2pPr marL="800100" indent="-34290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rgbClr val="278E80"/>
                </a:solidFill>
              </a:defRPr>
            </a:lvl2pPr>
            <a:lvl3pPr marL="1257300" indent="-34290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rgbClr val="278E80"/>
                </a:solidFill>
              </a:defRPr>
            </a:lvl3pPr>
            <a:lvl4pPr marL="1657350" indent="-28575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rgbClr val="278E80"/>
                </a:solidFill>
              </a:defRPr>
            </a:lvl4pPr>
            <a:lvl5pPr marL="2114550" indent="-285750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>
                <a:solidFill>
                  <a:srgbClr val="278E80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965D431B-DD0C-BF6D-14B4-77251757E43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78E80"/>
                </a:solidFill>
                <a:latin typeface="Austin Cyr Medium" panose="020206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78E80"/>
                </a:solidFill>
                <a:effectLst/>
                <a:uLnTx/>
                <a:uFillTx/>
                <a:latin typeface="Austin Cyr Medium" panose="02020603070702030403" pitchFamily="18" charset="-52"/>
                <a:ea typeface="+mn-ea"/>
                <a:cs typeface="+mn-cs"/>
              </a:rPr>
              <a:t>ФГБОУ ВО ВолгГМУ Минздрава России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78E80"/>
              </a:solidFill>
              <a:effectLst/>
              <a:uLnTx/>
              <a:uFillTx/>
              <a:latin typeface="Austin Cyr Medium" panose="02020603070702030403" pitchFamily="18" charset="-52"/>
              <a:ea typeface="+mn-ea"/>
              <a:cs typeface="+mn-cs"/>
            </a:endParaRPr>
          </a:p>
        </p:txBody>
      </p:sp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41D13684-A38E-AA79-231A-B38DC937299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78E80"/>
                </a:solidFill>
                <a:latin typeface="Austin Cyr Roman" panose="020205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4F9C8-CEB5-4B4C-A99E-F586A0B9D18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278E80"/>
                </a:solidFill>
                <a:effectLst/>
                <a:uLnTx/>
                <a:uFillTx/>
                <a:latin typeface="Austin Cyr Roman" panose="02020503070702030403" pitchFamily="18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78E80"/>
              </a:solidFill>
              <a:effectLst/>
              <a:uLnTx/>
              <a:uFillTx/>
              <a:latin typeface="Austin Cyr Roman" panose="02020503070702030403" pitchFamily="18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798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11805-04DE-3016-4E7B-7721E34F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09A1AA-456C-4F99-72EC-9EF81855B1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137222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legreya Sa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0BEFEDE4-EE64-A2E5-BF42-D9D00DD468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78E80"/>
                </a:solidFill>
                <a:latin typeface="Austin Cyr Medium" panose="020206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78E80"/>
                </a:solidFill>
                <a:effectLst/>
                <a:uLnTx/>
                <a:uFillTx/>
                <a:latin typeface="Austin Cyr Medium" panose="02020603070702030403" pitchFamily="18" charset="-52"/>
                <a:ea typeface="+mn-ea"/>
                <a:cs typeface="+mn-cs"/>
              </a:rPr>
              <a:t>ФГБОУ ВО ВолгГМУ Минздрава России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78E80"/>
              </a:solidFill>
              <a:effectLst/>
              <a:uLnTx/>
              <a:uFillTx/>
              <a:latin typeface="Austin Cyr Medium" panose="02020603070702030403" pitchFamily="18" charset="-52"/>
              <a:ea typeface="+mn-ea"/>
              <a:cs typeface="+mn-cs"/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D7AB6727-ED8D-4A15-39E0-D97CA4CEFA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78E80"/>
                </a:solidFill>
                <a:latin typeface="Austin Cyr Roman" panose="020205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4F9C8-CEB5-4B4C-A99E-F586A0B9D18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278E80"/>
                </a:solidFill>
                <a:effectLst/>
                <a:uLnTx/>
                <a:uFillTx/>
                <a:latin typeface="Austin Cyr Roman" panose="02020503070702030403" pitchFamily="18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78E80"/>
              </a:solidFill>
              <a:effectLst/>
              <a:uLnTx/>
              <a:uFillTx/>
              <a:latin typeface="Austin Cyr Roman" panose="02020503070702030403" pitchFamily="18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8256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A38953-2FA8-D98F-CCCA-C91EFDA7A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A29748E3-210C-F6AB-3314-58933CD71A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2303" y="1917576"/>
            <a:ext cx="3296887" cy="41706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C85E639-953C-A1FF-CB0B-F086E3AE244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31565" y="1917576"/>
            <a:ext cx="3296887" cy="41706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B0606F4-452F-7491-E459-7768EA2429D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22810" y="1910949"/>
            <a:ext cx="3296887" cy="41706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2E101AC-4A0A-2B85-7211-A5EC1636CA0B}"/>
              </a:ext>
            </a:extLst>
          </p:cNvPr>
          <p:cNvCxnSpPr>
            <a:cxnSpLocks/>
          </p:cNvCxnSpPr>
          <p:nvPr userDrawn="1"/>
        </p:nvCxnSpPr>
        <p:spPr>
          <a:xfrm>
            <a:off x="4256758" y="2008971"/>
            <a:ext cx="0" cy="3974567"/>
          </a:xfrm>
          <a:prstGeom prst="line">
            <a:avLst/>
          </a:prstGeom>
          <a:ln>
            <a:solidFill>
              <a:srgbClr val="278E8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75EE4797-FAB1-86A4-4711-CAEDE169CC5D}"/>
              </a:ext>
            </a:extLst>
          </p:cNvPr>
          <p:cNvCxnSpPr>
            <a:cxnSpLocks/>
          </p:cNvCxnSpPr>
          <p:nvPr userDrawn="1"/>
        </p:nvCxnSpPr>
        <p:spPr>
          <a:xfrm>
            <a:off x="7935241" y="2002344"/>
            <a:ext cx="0" cy="3974567"/>
          </a:xfrm>
          <a:prstGeom prst="line">
            <a:avLst/>
          </a:prstGeom>
          <a:ln>
            <a:solidFill>
              <a:srgbClr val="278E8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8DE74F29-E090-DAAA-A884-F87E37DB475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78E80"/>
                </a:solidFill>
                <a:latin typeface="Austin Cyr Medium" panose="020206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78E80"/>
                </a:solidFill>
                <a:effectLst/>
                <a:uLnTx/>
                <a:uFillTx/>
                <a:latin typeface="Austin Cyr Medium" panose="02020603070702030403" pitchFamily="18" charset="-52"/>
                <a:ea typeface="+mn-ea"/>
                <a:cs typeface="+mn-cs"/>
              </a:rPr>
              <a:t>ФГБОУ ВО ВолгГМУ Минздрава России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78E80"/>
              </a:solidFill>
              <a:effectLst/>
              <a:uLnTx/>
              <a:uFillTx/>
              <a:latin typeface="Austin Cyr Medium" panose="02020603070702030403" pitchFamily="18" charset="-52"/>
              <a:ea typeface="+mn-ea"/>
              <a:cs typeface="+mn-cs"/>
            </a:endParaRPr>
          </a:p>
        </p:txBody>
      </p:sp>
      <p:sp>
        <p:nvSpPr>
          <p:cNvPr id="12" name="Номер слайда 5">
            <a:extLst>
              <a:ext uri="{FF2B5EF4-FFF2-40B4-BE49-F238E27FC236}">
                <a16:creationId xmlns:a16="http://schemas.microsoft.com/office/drawing/2014/main" id="{CB44F4EA-7395-C6C3-4BCE-1DC65356A8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78E80"/>
                </a:solidFill>
                <a:latin typeface="Austin Cyr Roman" panose="020205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4F9C8-CEB5-4B4C-A99E-F586A0B9D18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278E80"/>
                </a:solidFill>
                <a:effectLst/>
                <a:uLnTx/>
                <a:uFillTx/>
                <a:latin typeface="Austin Cyr Roman" panose="02020503070702030403" pitchFamily="18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78E80"/>
              </a:solidFill>
              <a:effectLst/>
              <a:uLnTx/>
              <a:uFillTx/>
              <a:latin typeface="Austin Cyr Roman" panose="02020503070702030403" pitchFamily="18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271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8DDEA-CA0D-4B7A-B1C8-DF84C0E17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42796EBF-C72F-0B89-C955-C89FD3EAA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9264"/>
            <a:ext cx="4225771" cy="1839357"/>
          </a:xfrm>
          <a:prstGeom prst="roundRect">
            <a:avLst/>
          </a:prstGeom>
          <a:solidFill>
            <a:srgbClr val="278E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ru-RU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36E20D7D-8328-0B21-EDC9-7DB8BD9477C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128029" y="1889263"/>
            <a:ext cx="4225771" cy="1839358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ru-RU" dirty="0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5AB641F7-D213-CD91-6A6F-E37048F4FFD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983114" y="3994952"/>
            <a:ext cx="4225771" cy="160652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ru-RU" dirty="0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C4328F16-B36B-04D1-C0A5-F4565EBB9A7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78E80"/>
                </a:solidFill>
                <a:latin typeface="Austin Cyr Medium" panose="020206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78E80"/>
                </a:solidFill>
                <a:effectLst/>
                <a:uLnTx/>
                <a:uFillTx/>
                <a:latin typeface="Austin Cyr Medium" panose="02020603070702030403" pitchFamily="18" charset="-52"/>
                <a:ea typeface="+mn-ea"/>
                <a:cs typeface="+mn-cs"/>
              </a:rPr>
              <a:t>ФГБОУ ВО ВолгГМУ Минздрава России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78E80"/>
              </a:solidFill>
              <a:effectLst/>
              <a:uLnTx/>
              <a:uFillTx/>
              <a:latin typeface="Austin Cyr Medium" panose="02020603070702030403" pitchFamily="18" charset="-52"/>
              <a:ea typeface="+mn-ea"/>
              <a:cs typeface="+mn-cs"/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CDD1AC9-5F76-E6A9-E5EA-2DCF7EFEE53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78E80"/>
                </a:solidFill>
                <a:latin typeface="Austin Cyr Roman" panose="020205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4F9C8-CEB5-4B4C-A99E-F586A0B9D18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278E80"/>
                </a:solidFill>
                <a:effectLst/>
                <a:uLnTx/>
                <a:uFillTx/>
                <a:latin typeface="Austin Cyr Roman" panose="02020503070702030403" pitchFamily="18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78E80"/>
              </a:solidFill>
              <a:effectLst/>
              <a:uLnTx/>
              <a:uFillTx/>
              <a:latin typeface="Austin Cyr Roman" panose="02020503070702030403" pitchFamily="18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147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833196-0F17-716D-9E80-E801F772B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23A7D9-A0DF-DC53-CB5D-4692C672E6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793189"/>
            <a:ext cx="10515600" cy="1031489"/>
          </a:xfrm>
          <a:prstGeom prst="roundRect">
            <a:avLst/>
          </a:prstGeom>
          <a:solidFill>
            <a:srgbClr val="278E8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63D7CDE6-6886-699B-6F66-42B4B575BBE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2913255"/>
            <a:ext cx="10515600" cy="1031489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D240C7BA-FA81-AB1A-866A-B505D5648FE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4033321"/>
            <a:ext cx="10515600" cy="1031489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40C6D8A6-F932-353D-771C-D24C0928D49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38200" y="5153387"/>
            <a:ext cx="10515600" cy="10314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6769066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55AC7-F4D7-3500-C89B-C62948E4A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CBFAAD-2FCA-2BFE-B333-256DC5716E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Рисунок 2">
            <a:extLst>
              <a:ext uri="{FF2B5EF4-FFF2-40B4-BE49-F238E27FC236}">
                <a16:creationId xmlns:a16="http://schemas.microsoft.com/office/drawing/2014/main" id="{86B71FE9-BFBE-2662-8C5A-5B41BC435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90604" y="457200"/>
            <a:ext cx="4120610" cy="2878153"/>
          </a:xfrm>
          <a:prstGeom prst="roundRect">
            <a:avLst>
              <a:gd name="adj" fmla="val 1080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6" name="Рисунок 2">
            <a:extLst>
              <a:ext uri="{FF2B5EF4-FFF2-40B4-BE49-F238E27FC236}">
                <a16:creationId xmlns:a16="http://schemas.microsoft.com/office/drawing/2014/main" id="{4ACE1323-4C18-7743-12FF-AF7F8BDF07D9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090604" y="3429001"/>
            <a:ext cx="1807346" cy="1524740"/>
          </a:xfrm>
          <a:prstGeom prst="roundRect">
            <a:avLst>
              <a:gd name="adj" fmla="val 2070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7" name="Рисунок 2">
            <a:extLst>
              <a:ext uri="{FF2B5EF4-FFF2-40B4-BE49-F238E27FC236}">
                <a16:creationId xmlns:a16="http://schemas.microsoft.com/office/drawing/2014/main" id="{1C4F8169-4226-51B2-47FE-092D033059F4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054048" y="3429001"/>
            <a:ext cx="2157165" cy="1524740"/>
          </a:xfrm>
          <a:prstGeom prst="roundRect">
            <a:avLst>
              <a:gd name="adj" fmla="val 189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BCBD97AC-07E2-99BF-A973-A2DCFDBF135A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9367311" y="457200"/>
            <a:ext cx="1787425" cy="5872580"/>
          </a:xfrm>
          <a:prstGeom prst="roundRect">
            <a:avLst>
              <a:gd name="adj" fmla="val 1775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568AA2CC-1571-0E41-E423-B572C66842E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78E80"/>
                </a:solidFill>
                <a:latin typeface="Austin Cyr Medium" panose="020206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78E80"/>
                </a:solidFill>
                <a:effectLst/>
                <a:uLnTx/>
                <a:uFillTx/>
                <a:latin typeface="Austin Cyr Medium" panose="02020603070702030403" pitchFamily="18" charset="-52"/>
                <a:ea typeface="+mn-ea"/>
                <a:cs typeface="+mn-cs"/>
              </a:rPr>
              <a:t>ФГБОУ ВО ВолгГМУ Минздрава России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78E80"/>
              </a:solidFill>
              <a:effectLst/>
              <a:uLnTx/>
              <a:uFillTx/>
              <a:latin typeface="Austin Cyr Medium" panose="02020603070702030403" pitchFamily="18" charset="-52"/>
              <a:ea typeface="+mn-ea"/>
              <a:cs typeface="+mn-cs"/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BC0D9BCF-F711-D689-11EC-BE4A29FCA0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78E80"/>
                </a:solidFill>
                <a:latin typeface="Austin Cyr Roman" panose="020205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4F9C8-CEB5-4B4C-A99E-F586A0B9D18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278E80"/>
                </a:solidFill>
                <a:effectLst/>
                <a:uLnTx/>
                <a:uFillTx/>
                <a:latin typeface="Austin Cyr Roman" panose="02020503070702030403" pitchFamily="18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78E80"/>
              </a:solidFill>
              <a:effectLst/>
              <a:uLnTx/>
              <a:uFillTx/>
              <a:latin typeface="Austin Cyr Roman" panose="02020503070702030403" pitchFamily="18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9194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156F70-40C5-D74E-202E-323391BB69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Диаграмма 7">
            <a:extLst>
              <a:ext uri="{FF2B5EF4-FFF2-40B4-BE49-F238E27FC236}">
                <a16:creationId xmlns:a16="http://schemas.microsoft.com/office/drawing/2014/main" id="{B8EA8AB5-698B-2126-BCEE-736B554F4EC7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047751" y="1030288"/>
            <a:ext cx="5681524" cy="2398712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Таблица 11">
            <a:extLst>
              <a:ext uri="{FF2B5EF4-FFF2-40B4-BE49-F238E27FC236}">
                <a16:creationId xmlns:a16="http://schemas.microsoft.com/office/drawing/2014/main" id="{44F7D375-D699-ABA7-736F-93A8400CE8AB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1020763" y="3613150"/>
            <a:ext cx="5691187" cy="266382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Нижний колонтитул 4">
            <a:extLst>
              <a:ext uri="{FF2B5EF4-FFF2-40B4-BE49-F238E27FC236}">
                <a16:creationId xmlns:a16="http://schemas.microsoft.com/office/drawing/2014/main" id="{12E03F4F-8467-6883-D8C2-1D635A9F840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6673A"/>
                </a:solidFill>
                <a:latin typeface="Austin Cyr Medium" panose="020206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86673A"/>
                </a:solidFill>
                <a:effectLst/>
                <a:uLnTx/>
                <a:uFillTx/>
                <a:latin typeface="Austin Cyr Medium" panose="02020603070702030403" pitchFamily="18" charset="-52"/>
                <a:ea typeface="+mn-ea"/>
                <a:cs typeface="+mn-cs"/>
              </a:rPr>
              <a:t>ФГБОУ ВО ВолгГМУ Минздрава России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86673A"/>
              </a:solidFill>
              <a:effectLst/>
              <a:uLnTx/>
              <a:uFillTx/>
              <a:latin typeface="Austin Cyr Medium" panose="02020603070702030403" pitchFamily="18" charset="-52"/>
              <a:ea typeface="+mn-ea"/>
              <a:cs typeface="+mn-cs"/>
            </a:endParaRPr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id="{4320EC83-7759-E10F-9328-7C2C8EE3668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86673A"/>
                </a:solidFill>
                <a:latin typeface="Austin Cyr Roman" panose="020205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4F9C8-CEB5-4B4C-A99E-F586A0B9D18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86673A"/>
                </a:solidFill>
                <a:effectLst/>
                <a:uLnTx/>
                <a:uFillTx/>
                <a:latin typeface="Austin Cyr Roman" panose="02020503070702030403" pitchFamily="18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86673A"/>
              </a:solidFill>
              <a:effectLst/>
              <a:uLnTx/>
              <a:uFillTx/>
              <a:latin typeface="Austin Cyr Roman" panose="02020503070702030403" pitchFamily="18" charset="-52"/>
              <a:ea typeface="+mn-ea"/>
              <a:cs typeface="+mn-cs"/>
            </a:endParaRPr>
          </a:p>
        </p:txBody>
      </p:sp>
      <p:sp>
        <p:nvSpPr>
          <p:cNvPr id="4" name="Рисунок 19">
            <a:extLst>
              <a:ext uri="{FF2B5EF4-FFF2-40B4-BE49-F238E27FC236}">
                <a16:creationId xmlns:a16="http://schemas.microsoft.com/office/drawing/2014/main" id="{EED8D18A-95DE-7202-E3B3-57D6FEE117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8382" y="1030288"/>
            <a:ext cx="1054031" cy="1014051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5" name="Рисунок 19">
            <a:extLst>
              <a:ext uri="{FF2B5EF4-FFF2-40B4-BE49-F238E27FC236}">
                <a16:creationId xmlns:a16="http://schemas.microsoft.com/office/drawing/2014/main" id="{1F1BE362-80BA-F845-1DC2-9644FA20A96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71876" y="1030288"/>
            <a:ext cx="1054031" cy="1014051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  <p:sp>
        <p:nvSpPr>
          <p:cNvPr id="7" name="Рисунок 19">
            <a:extLst>
              <a:ext uri="{FF2B5EF4-FFF2-40B4-BE49-F238E27FC236}">
                <a16:creationId xmlns:a16="http://schemas.microsoft.com/office/drawing/2014/main" id="{A073DEEF-B43F-F08B-3474-14BFFF3DFEC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48382" y="2126349"/>
            <a:ext cx="2628546" cy="1014051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  <p:sp>
        <p:nvSpPr>
          <p:cNvPr id="9" name="Рисунок 19">
            <a:extLst>
              <a:ext uri="{FF2B5EF4-FFF2-40B4-BE49-F238E27FC236}">
                <a16:creationId xmlns:a16="http://schemas.microsoft.com/office/drawing/2014/main" id="{A1164654-A33D-60F6-FC64-E1F462691DC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48382" y="3222410"/>
            <a:ext cx="2915575" cy="1014051"/>
          </a:xfr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510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>
            <a:extLst>
              <a:ext uri="{FF2B5EF4-FFF2-40B4-BE49-F238E27FC236}">
                <a16:creationId xmlns:a16="http://schemas.microsoft.com/office/drawing/2014/main" id="{C68122A9-6307-F14C-9CCB-808137FF20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FE478A-C729-3768-CB62-C33E6855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C259B5-9491-BE25-DBDC-71E687F303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137222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legreya Sa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7723EC87-E4B3-98D9-E7F2-3EB2D47791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38300" y="6588737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ustin Cyr Medium" panose="020206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stin Cyr Medium" panose="02020603070702030403" pitchFamily="18" charset="-52"/>
                <a:ea typeface="+mn-ea"/>
                <a:cs typeface="+mn-cs"/>
              </a:rPr>
              <a:t>ФГБОУ ВО ВолгГМУ Минздрава России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ustin Cyr Medium" panose="02020603070702030403" pitchFamily="18" charset="-52"/>
              <a:ea typeface="+mn-ea"/>
              <a:cs typeface="+mn-cs"/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C65D1B9-28D1-F608-C62C-7FBED326EA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60145" y="6388324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ustin Cyr Roman" panose="020205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4F9C8-CEB5-4B4C-A99E-F586A0B9D18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stin Cyr Roman" panose="02020503070702030403" pitchFamily="18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ustin Cyr Roman" panose="02020503070702030403" pitchFamily="18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7224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054EE6-53ED-758D-4AB9-225E387058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F2EA1-931E-E03D-0270-32650E01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F61C91DC-3734-3D1F-FC89-E0108D4AAC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2137222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  <a:latin typeface="Alegreya Sa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D2B23A91-C0B1-7936-1967-6F4AAC00502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638300" y="6588737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ustin Cyr Medium" panose="020206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stin Cyr Medium" panose="02020603070702030403" pitchFamily="18" charset="-52"/>
                <a:ea typeface="+mn-ea"/>
                <a:cs typeface="+mn-cs"/>
              </a:rPr>
              <a:t>ФГБОУ ВО ВолгГМУ Минздрава России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ustin Cyr Medium" panose="02020603070702030403" pitchFamily="18" charset="-52"/>
              <a:ea typeface="+mn-ea"/>
              <a:cs typeface="+mn-cs"/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AB3D6313-756E-4A3C-0921-FA3D9E46813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560145" y="6388324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ustin Cyr Roman" panose="020205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4F9C8-CEB5-4B4C-A99E-F586A0B9D18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stin Cyr Roman" panose="02020503070702030403" pitchFamily="18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ustin Cyr Roman" panose="02020503070702030403" pitchFamily="18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651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0_Custom Layout">
  <p:cSld name="10_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>
            <a:spLocks noGrp="1"/>
          </p:cNvSpPr>
          <p:nvPr>
            <p:ph type="pic" idx="2"/>
          </p:nvPr>
        </p:nvSpPr>
        <p:spPr>
          <a:xfrm>
            <a:off x="6373525" y="679595"/>
            <a:ext cx="5028900" cy="5028900"/>
          </a:xfrm>
          <a:prstGeom prst="roundRect">
            <a:avLst>
              <a:gd name="adj" fmla="val 3227"/>
            </a:avLst>
          </a:prstGeom>
          <a:noFill/>
          <a:ln>
            <a:noFill/>
          </a:ln>
        </p:spPr>
      </p:sp>
      <p:sp>
        <p:nvSpPr>
          <p:cNvPr id="26" name="Google Shape;26;p4"/>
          <p:cNvSpPr>
            <a:spLocks noGrp="1"/>
          </p:cNvSpPr>
          <p:nvPr>
            <p:ph type="pic" idx="3"/>
          </p:nvPr>
        </p:nvSpPr>
        <p:spPr>
          <a:xfrm>
            <a:off x="9212840" y="3622963"/>
            <a:ext cx="2833800" cy="2833800"/>
          </a:xfrm>
          <a:prstGeom prst="roundRect">
            <a:avLst>
              <a:gd name="adj" fmla="val 6145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>
            <a:spLocks noGrp="1"/>
          </p:cNvSpPr>
          <p:nvPr>
            <p:ph type="pic" idx="2"/>
          </p:nvPr>
        </p:nvSpPr>
        <p:spPr>
          <a:xfrm>
            <a:off x="602342" y="698361"/>
            <a:ext cx="5646000" cy="5461200"/>
          </a:xfrm>
          <a:prstGeom prst="roundRect">
            <a:avLst>
              <a:gd name="adj" fmla="val 8694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slide">
  <p:cSld name="TITLE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11926511" y="6578600"/>
            <a:ext cx="1881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ной">
  <p:cSld name="CUSTOM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345567" y="536700"/>
            <a:ext cx="11008500" cy="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CD8202-A42B-56AA-0CBC-08C66D310A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54552-9D85-DBE0-CFDE-9F2DBCE900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5212" y="1214438"/>
            <a:ext cx="6421514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Austin Cyr Bold" panose="02020803070702030403" pitchFamily="18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CD36E43-E68C-3A7F-7662-DA1C478A48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5212" y="3699692"/>
            <a:ext cx="91440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  <a:latin typeface="Alegreya Sa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Кто подготовил: Иванов Иван Иванович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ED1403-8BD3-956A-A968-4D70364588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  <a:latin typeface="Alegreya Sans" panose="000005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legreya Sans" panose="00000500000000000000" pitchFamily="2" charset="0"/>
                <a:ea typeface="+mn-ea"/>
                <a:cs typeface="+mn-cs"/>
              </a:rPr>
              <a:t>01.01.2001</a:t>
            </a:r>
          </a:p>
        </p:txBody>
      </p:sp>
    </p:spTree>
    <p:extLst>
      <p:ext uri="{BB962C8B-B14F-4D97-AF65-F5344CB8AC3E}">
        <p14:creationId xmlns:p14="http://schemas.microsoft.com/office/powerpoint/2010/main" val="272724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C5632A-DC81-7C9B-A323-A8ADCBB163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F52DE7-A7CE-6F90-75C9-22AACD42D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6673A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E24B27-D146-D914-1FDA-165514DB8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86673A"/>
                </a:solidFill>
              </a:defRPr>
            </a:lvl1pPr>
            <a:lvl2pPr>
              <a:defRPr>
                <a:solidFill>
                  <a:srgbClr val="86673A"/>
                </a:solidFill>
              </a:defRPr>
            </a:lvl2pPr>
            <a:lvl3pPr>
              <a:defRPr>
                <a:solidFill>
                  <a:srgbClr val="86673A"/>
                </a:solidFill>
              </a:defRPr>
            </a:lvl3pPr>
            <a:lvl4pPr>
              <a:defRPr>
                <a:solidFill>
                  <a:srgbClr val="86673A"/>
                </a:solidFill>
              </a:defRPr>
            </a:lvl4pPr>
            <a:lvl5pPr>
              <a:defRPr>
                <a:solidFill>
                  <a:srgbClr val="86673A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49A93CDC-5F6C-3FCB-11EA-B4D945155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6673A"/>
                </a:solidFill>
                <a:latin typeface="Austin Cyr Medium" panose="020206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86673A"/>
                </a:solidFill>
                <a:effectLst/>
                <a:uLnTx/>
                <a:uFillTx/>
                <a:latin typeface="Austin Cyr Medium" panose="02020603070702030403" pitchFamily="18" charset="-52"/>
                <a:ea typeface="+mn-ea"/>
                <a:cs typeface="+mn-cs"/>
              </a:rPr>
              <a:t>ФГБОУ ВО ВолгГМУ Минздрава России</a:t>
            </a: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2E3CBD47-D445-0D63-CBA0-086E0A89E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  <a:latin typeface="Austin Cyr Roman" panose="020205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4F9C8-CEB5-4B4C-A99E-F586A0B9D18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ustin Cyr Roman" panose="02020503070702030403" pitchFamily="18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ustin Cyr Roman" panose="02020503070702030403" pitchFamily="18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49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4DD08B-BA5B-9802-D92E-E7A023045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CE8E29-B025-C8AA-CD49-FADEBA471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41" y="16033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C257AB-52A2-E1AC-098A-60FB8CE5A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541" y="455930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86673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4765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E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45567" y="536700"/>
            <a:ext cx="11008500" cy="9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Playfair Display SemiBold"/>
              <a:buNone/>
              <a:defRPr sz="4300" b="0" i="0" u="none" strike="noStrike" cap="none">
                <a:solidFill>
                  <a:srgbClr val="000000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t" anchorCtr="0">
            <a:normAutofit/>
          </a:bodyPr>
          <a:lstStyle>
            <a:lvl1pPr marL="457200" marR="0" lvl="0" indent="-4381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pen Sans"/>
              <a:buChar char="•"/>
              <a:defRPr sz="3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Char char="•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619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5" y="6356351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11" y="635635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125" tIns="48575" rIns="97125" bIns="48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2024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54DFEFC-A7A4-AF58-3031-89434FCD850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980A5-999A-092A-BA08-ED4AC8A45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3D6858-C9F2-2522-7757-AA34C1C107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5BDEBA3A-2041-5DF7-00D8-30E0A05CD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45" y="6396038"/>
            <a:ext cx="475297" cy="25391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278E80"/>
                </a:solidFill>
                <a:latin typeface="Austin Cyr Roman" panose="020205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C4F9C8-CEB5-4B4C-A99E-F586A0B9D186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278E80"/>
                </a:solidFill>
                <a:effectLst/>
                <a:uLnTx/>
                <a:uFillTx/>
                <a:latin typeface="Austin Cyr Roman" panose="02020503070702030403" pitchFamily="18" charset="-52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278E80"/>
              </a:solidFill>
              <a:effectLst/>
              <a:uLnTx/>
              <a:uFillTx/>
              <a:latin typeface="Austin Cyr Roman" panose="02020503070702030403" pitchFamily="18" charset="-52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35654C-B0B4-1D18-4A31-D575F48122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38300" y="6596451"/>
            <a:ext cx="8915400" cy="261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278E80"/>
                </a:solidFill>
                <a:latin typeface="Austin Cyr Medium" panose="02020603070702030403" pitchFamily="18" charset="-5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rgbClr val="278E80"/>
                </a:solidFill>
                <a:effectLst/>
                <a:uLnTx/>
                <a:uFillTx/>
                <a:latin typeface="Austin Cyr Medium" panose="02020603070702030403" pitchFamily="18" charset="-52"/>
                <a:ea typeface="+mn-ea"/>
                <a:cs typeface="+mn-cs"/>
              </a:rPr>
              <a:t>ФГБОУ ВО ВолгГМУ Минздрава России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278E80"/>
              </a:solidFill>
              <a:effectLst/>
              <a:uLnTx/>
              <a:uFillTx/>
              <a:latin typeface="Austin Cyr Medium" panose="02020603070702030403" pitchFamily="18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50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78E80"/>
          </a:solidFill>
          <a:latin typeface="Austin Cyr Bold" panose="02020803070702030403" pitchFamily="18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78E80"/>
          </a:solidFill>
          <a:latin typeface="Alegreya Sa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78E80"/>
          </a:solidFill>
          <a:latin typeface="Alegreya Sa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78E80"/>
          </a:solidFill>
          <a:latin typeface="Alegreya Sa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78E80"/>
          </a:solidFill>
          <a:latin typeface="Alegreya Sa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78E80"/>
          </a:solidFill>
          <a:latin typeface="Alegreya Sa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B71B8C-E326-1A8D-3C02-45BE89B05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968" y="300038"/>
            <a:ext cx="6820326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Использование стволовых клеток для регенерации роговицы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FD415C-B7E7-B88B-F200-1C4DF97E01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6429" y="3209361"/>
            <a:ext cx="9144000" cy="308542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>
                <a:latin typeface="+mj-lt"/>
                <a:cs typeface="Times New Roman" panose="02020603050405020304" pitchFamily="18" charset="0"/>
              </a:rPr>
              <a:t>Научный руководитель: 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+mj-lt"/>
                <a:cs typeface="Times New Roman" panose="02020603050405020304" pitchFamily="18" charset="0"/>
              </a:rPr>
              <a:t>зав. кафедрой офтальмологии, </a:t>
            </a:r>
          </a:p>
          <a:p>
            <a:pPr>
              <a:spcBef>
                <a:spcPts val="0"/>
              </a:spcBef>
            </a:pPr>
            <a:r>
              <a:rPr lang="ru-RU" sz="2000" dirty="0">
                <a:latin typeface="+mj-lt"/>
                <a:cs typeface="Times New Roman" panose="02020603050405020304" pitchFamily="18" charset="0"/>
              </a:rPr>
              <a:t>д.м.н.</a:t>
            </a:r>
            <a:r>
              <a:rPr lang="en-US" sz="2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+mj-lt"/>
                <a:cs typeface="Times New Roman" panose="02020603050405020304" pitchFamily="18" charset="0"/>
              </a:rPr>
              <a:t>Гндоян</a:t>
            </a:r>
            <a:r>
              <a:rPr lang="ru-RU" sz="2000" dirty="0">
                <a:latin typeface="+mj-lt"/>
                <a:cs typeface="Times New Roman" panose="02020603050405020304" pitchFamily="18" charset="0"/>
              </a:rPr>
              <a:t> И.А. </a:t>
            </a:r>
          </a:p>
          <a:p>
            <a:pPr>
              <a:spcBef>
                <a:spcPts val="0"/>
              </a:spcBef>
            </a:pPr>
            <a:endParaRPr lang="ru-RU" sz="2000" dirty="0">
              <a:latin typeface="+mj-lt"/>
              <a:cs typeface="Times New Roman" panose="02020603050405020304" pitchFamily="18" charset="0"/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2000" dirty="0">
                <a:latin typeface="+mj-lt"/>
                <a:cs typeface="Times New Roman" panose="02020603050405020304" pitchFamily="18" charset="0"/>
              </a:rPr>
              <a:t>Команда исполнителей проекта: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2000" dirty="0">
                <a:latin typeface="+mj-lt"/>
                <a:ea typeface="Open Sans"/>
                <a:cs typeface="Open Sans"/>
                <a:sym typeface="Open Sans"/>
              </a:rPr>
              <a:t>Тришкин К.С.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2000" dirty="0" err="1">
                <a:latin typeface="+mj-lt"/>
                <a:ea typeface="Open Sans"/>
                <a:cs typeface="Open Sans"/>
                <a:sym typeface="Open Sans"/>
              </a:rPr>
              <a:t>Лучшева</a:t>
            </a:r>
            <a:r>
              <a:rPr lang="ru-RU" sz="2000" dirty="0">
                <a:latin typeface="+mj-lt"/>
                <a:ea typeface="Open Sans"/>
                <a:cs typeface="Open Sans"/>
                <a:sym typeface="Open Sans"/>
              </a:rPr>
              <a:t> Г.В.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2000" dirty="0">
                <a:latin typeface="+mj-lt"/>
                <a:ea typeface="Open Sans"/>
                <a:cs typeface="Open Sans"/>
                <a:sym typeface="Open Sans"/>
              </a:rPr>
              <a:t>Заиченко Е.Н.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r>
              <a:rPr lang="ru-RU" sz="2000" dirty="0">
                <a:latin typeface="+mj-lt"/>
                <a:ea typeface="Open Sans"/>
                <a:cs typeface="Open Sans"/>
                <a:sym typeface="Open Sans"/>
              </a:rPr>
              <a:t>Бердникова М.Е.</a:t>
            </a:r>
            <a:endParaRPr lang="ru-RU" sz="2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5131" y="6508728"/>
            <a:ext cx="2534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Волгоград, 24 июня 2026г</a:t>
            </a:r>
            <a:r>
              <a:rPr lang="ru-RU" dirty="0">
                <a:solidFill>
                  <a:schemeClr val="bg1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433186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0"/>
          <p:cNvSpPr/>
          <p:nvPr/>
        </p:nvSpPr>
        <p:spPr>
          <a:xfrm>
            <a:off x="0" y="0"/>
            <a:ext cx="4089000" cy="6232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0"/>
          <p:cNvSpPr/>
          <p:nvPr/>
        </p:nvSpPr>
        <p:spPr>
          <a:xfrm>
            <a:off x="5210650" y="3048000"/>
            <a:ext cx="6435600" cy="35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egreya Sans"/>
              <a:buChar char="●"/>
            </a:pPr>
            <a:endParaRPr b="0" i="0" u="none" strike="noStrike" cap="none" dirty="0">
              <a:solidFill>
                <a:srgbClr val="7F7F7F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65" name="Google Shape;365;p20"/>
          <p:cNvSpPr txBox="1"/>
          <p:nvPr/>
        </p:nvSpPr>
        <p:spPr>
          <a:xfrm>
            <a:off x="11435523" y="113935"/>
            <a:ext cx="6585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20"/>
          <p:cNvSpPr txBox="1"/>
          <p:nvPr/>
        </p:nvSpPr>
        <p:spPr>
          <a:xfrm>
            <a:off x="13651" y="2354825"/>
            <a:ext cx="2659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200" b="1" dirty="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КОНКУРЕНТЫ</a:t>
            </a:r>
            <a:endParaRPr sz="1600" b="0" i="0" u="none" strike="noStrike" cap="none" dirty="0">
              <a:solidFill>
                <a:schemeClr val="lt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67" name="Google Shape;367;p20"/>
          <p:cNvSpPr/>
          <p:nvPr/>
        </p:nvSpPr>
        <p:spPr>
          <a:xfrm>
            <a:off x="300300" y="2732525"/>
            <a:ext cx="34272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lt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68" name="Google Shape;368;p20"/>
          <p:cNvSpPr/>
          <p:nvPr/>
        </p:nvSpPr>
        <p:spPr>
          <a:xfrm>
            <a:off x="5328925" y="1747600"/>
            <a:ext cx="63174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369" name="Google Shape;369;p20"/>
          <p:cNvSpPr/>
          <p:nvPr/>
        </p:nvSpPr>
        <p:spPr>
          <a:xfrm>
            <a:off x="5323800" y="2604575"/>
            <a:ext cx="63174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006969C-F6AE-5956-119B-E7C54A736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866166"/>
              </p:ext>
            </p:extLst>
          </p:nvPr>
        </p:nvGraphicFramePr>
        <p:xfrm>
          <a:off x="2354747" y="0"/>
          <a:ext cx="9837253" cy="6232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025">
                  <a:extLst>
                    <a:ext uri="{9D8B030D-6E8A-4147-A177-3AD203B41FA5}">
                      <a16:colId xmlns:a16="http://schemas.microsoft.com/office/drawing/2014/main" val="3874813198"/>
                    </a:ext>
                  </a:extLst>
                </a:gridCol>
                <a:gridCol w="916993">
                  <a:extLst>
                    <a:ext uri="{9D8B030D-6E8A-4147-A177-3AD203B41FA5}">
                      <a16:colId xmlns:a16="http://schemas.microsoft.com/office/drawing/2014/main" val="4271119432"/>
                    </a:ext>
                  </a:extLst>
                </a:gridCol>
                <a:gridCol w="2199861">
                  <a:extLst>
                    <a:ext uri="{9D8B030D-6E8A-4147-A177-3AD203B41FA5}">
                      <a16:colId xmlns:a16="http://schemas.microsoft.com/office/drawing/2014/main" val="736682595"/>
                    </a:ext>
                  </a:extLst>
                </a:gridCol>
                <a:gridCol w="1301339">
                  <a:extLst>
                    <a:ext uri="{9D8B030D-6E8A-4147-A177-3AD203B41FA5}">
                      <a16:colId xmlns:a16="http://schemas.microsoft.com/office/drawing/2014/main" val="2437936525"/>
                    </a:ext>
                  </a:extLst>
                </a:gridCol>
                <a:gridCol w="1547877">
                  <a:extLst>
                    <a:ext uri="{9D8B030D-6E8A-4147-A177-3AD203B41FA5}">
                      <a16:colId xmlns:a16="http://schemas.microsoft.com/office/drawing/2014/main" val="2651508850"/>
                    </a:ext>
                  </a:extLst>
                </a:gridCol>
                <a:gridCol w="2478158">
                  <a:extLst>
                    <a:ext uri="{9D8B030D-6E8A-4147-A177-3AD203B41FA5}">
                      <a16:colId xmlns:a16="http://schemas.microsoft.com/office/drawing/2014/main" val="4273946392"/>
                    </a:ext>
                  </a:extLst>
                </a:gridCol>
              </a:tblGrid>
              <a:tr h="467664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Название / Компания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Страна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Тип клеток / технология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Статус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Применение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Ключевое ограничение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656499135"/>
                  </a:ext>
                </a:extLst>
              </a:tr>
              <a:tr h="682994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 err="1">
                          <a:effectLst/>
                          <a:latin typeface="Alegreya Sans" panose="020B0604020202020204" charset="0"/>
                        </a:rPr>
                        <a:t>Holoclar</a:t>
                      </a: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® (</a:t>
                      </a:r>
                      <a:r>
                        <a:rPr lang="ru-RU" dirty="0" err="1">
                          <a:effectLst/>
                          <a:latin typeface="Alegreya Sans" panose="020B0604020202020204" charset="0"/>
                        </a:rPr>
                        <a:t>Chiesi</a:t>
                      </a: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ЕС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Аутологичные ЛСК на фибриновом носителе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Одобрен (EMA)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Односторонний дефицит ЛСК (ожоги)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~€95,000/курс; не используется при двустороннем поражении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21796003"/>
                  </a:ext>
                </a:extLst>
              </a:tr>
              <a:tr h="682994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 err="1">
                          <a:effectLst/>
                          <a:latin typeface="Alegreya Sans" panose="020B0604020202020204" charset="0"/>
                        </a:rPr>
                        <a:t>Nepic</a:t>
                      </a: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® (Fujifilm/J-TEC)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Япония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Аутологичные ЛСК на фибриновом носителе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Одобрен (PMDA)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Односторонний дефицит ЛСК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Сложность получения материала при двустороннем поражении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68128295"/>
                  </a:ext>
                </a:extLst>
              </a:tr>
              <a:tr h="682994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 err="1">
                          <a:effectLst/>
                          <a:latin typeface="Alegreya Sans" panose="020B0604020202020204" charset="0"/>
                        </a:rPr>
                        <a:t>Ocural</a:t>
                      </a: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® (J-TEC)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Япония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Аутологичные ЛСК на фибриновом носителе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Одобрен (PMDA)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Двусторонний дефицит ЛСК </a:t>
                      </a:r>
                    </a:p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Эффективность ~75%, неполная замена ЛСК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71915075"/>
                  </a:ext>
                </a:extLst>
              </a:tr>
              <a:tr h="682994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 err="1">
                          <a:effectLst/>
                          <a:latin typeface="Alegreya Sans" panose="020B0604020202020204" charset="0"/>
                        </a:rPr>
                        <a:t>Sakracy</a:t>
                      </a: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® (</a:t>
                      </a:r>
                      <a:r>
                        <a:rPr lang="ru-RU" dirty="0" err="1">
                          <a:effectLst/>
                          <a:latin typeface="Alegreya Sans" panose="020B0604020202020204" charset="0"/>
                        </a:rPr>
                        <a:t>Hirosaki</a:t>
                      </a: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 </a:t>
                      </a:r>
                      <a:r>
                        <a:rPr lang="ru-RU" dirty="0" err="1">
                          <a:effectLst/>
                          <a:latin typeface="Alegreya Sans" panose="020B0604020202020204" charset="0"/>
                        </a:rPr>
                        <a:t>Lifescience</a:t>
                      </a: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Япония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Аутологичные ЛСК на фибриновом носителе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Одобрен (PMDA)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Двусторонний дефицит ЛСК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Эффективность ~75%, неполная замена ЛСК</a:t>
                      </a:r>
                    </a:p>
                    <a:p>
                      <a:pPr fontAlgn="b">
                        <a:buNone/>
                      </a:pPr>
                      <a:endParaRPr lang="ru-RU" dirty="0">
                        <a:effectLst/>
                        <a:latin typeface="Alegreya Sans" panose="020B060402020202020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13555590"/>
                  </a:ext>
                </a:extLst>
              </a:tr>
              <a:tr h="491939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 err="1">
                          <a:effectLst/>
                          <a:latin typeface="Alegreya Sans" panose="020B0604020202020204" charset="0"/>
                        </a:rPr>
                        <a:t>ReliNethra</a:t>
                      </a: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® (</a:t>
                      </a:r>
                      <a:r>
                        <a:rPr lang="ru-RU" dirty="0" err="1">
                          <a:effectLst/>
                          <a:latin typeface="Alegreya Sans" panose="020B0604020202020204" charset="0"/>
                        </a:rPr>
                        <a:t>Reliance</a:t>
                      </a: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Индия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Аутологичные ЛСК на фибриновом носителе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Одобрен (DCGI)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Дефицит ЛСК</a:t>
                      </a:r>
                    </a:p>
                    <a:p>
                      <a:pPr fontAlgn="b">
                        <a:buNone/>
                      </a:pPr>
                      <a:endParaRPr lang="ru-RU" dirty="0">
                        <a:effectLst/>
                        <a:latin typeface="Alegreya Sans" panose="020B060402020202020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Ограниченный рынок, мало данных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123503407"/>
                  </a:ext>
                </a:extLst>
              </a:tr>
              <a:tr h="682994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 err="1">
                          <a:effectLst/>
                          <a:latin typeface="Alegreya Sans" panose="020B0604020202020204" charset="0"/>
                        </a:rPr>
                        <a:t>EndoArt</a:t>
                      </a: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® (неклеточный)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Германия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Синтетический протез роговицы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Коммерческий (EU)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Замещение стромы/</a:t>
                      </a:r>
                    </a:p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эндотелия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Не восстанавливает биоткань, риск осложнений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41768710"/>
                  </a:ext>
                </a:extLst>
              </a:tr>
              <a:tr h="491939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 err="1">
                          <a:effectLst/>
                          <a:latin typeface="Alegreya Sans" panose="020B0604020202020204" charset="0"/>
                        </a:rPr>
                        <a:t>Cellusion</a:t>
                      </a:r>
                      <a:endParaRPr lang="ru-RU" dirty="0">
                        <a:effectLst/>
                        <a:latin typeface="Alegreya Sans" panose="020B060402020202020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Япония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 err="1">
                          <a:effectLst/>
                          <a:latin typeface="Alegreya Sans" panose="020B0604020202020204" charset="0"/>
                        </a:rPr>
                        <a:t>iPSC</a:t>
                      </a: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-производные клетки роговицы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Клинические исследования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Эндотелиальные заболевания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Риск </a:t>
                      </a:r>
                      <a:r>
                        <a:rPr lang="ru-RU" dirty="0" err="1">
                          <a:effectLst/>
                          <a:latin typeface="Alegreya Sans" panose="020B0604020202020204" charset="0"/>
                        </a:rPr>
                        <a:t>опухолеобразования</a:t>
                      </a: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, иммуногенность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41997169"/>
                  </a:ext>
                </a:extLst>
              </a:tr>
              <a:tr h="682994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Harvard/Mass Eye </a:t>
                      </a:r>
                      <a:r>
                        <a:rPr lang="ru-RU" dirty="0" err="1">
                          <a:effectLst/>
                          <a:latin typeface="Alegreya Sans" panose="020B0604020202020204" charset="0"/>
                        </a:rPr>
                        <a:t>and</a:t>
                      </a: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 </a:t>
                      </a:r>
                      <a:r>
                        <a:rPr lang="ru-RU" dirty="0" err="1">
                          <a:effectLst/>
                          <a:latin typeface="Alegreya Sans" panose="020B0604020202020204" charset="0"/>
                        </a:rPr>
                        <a:t>Ear</a:t>
                      </a: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 (CALEC)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США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Культивируемые аутологичные ЛСК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Клинические исследования (I/II)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Односторонний дефицит ЛСК</a:t>
                      </a:r>
                    </a:p>
                    <a:p>
                      <a:pPr fontAlgn="b">
                        <a:buNone/>
                      </a:pPr>
                      <a:endParaRPr lang="ru-RU" dirty="0">
                        <a:effectLst/>
                        <a:latin typeface="Alegreya Sans" panose="020B060402020202020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Только односторонний, высокая стоимость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000047001"/>
                  </a:ext>
                </a:extLst>
              </a:tr>
              <a:tr h="682994"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Институт цитологии РАН (СПб)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Россия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Культивируемые ЛСК на коллагеновом скаффолде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Доклинические исследования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Дефицит ЛСК</a:t>
                      </a:r>
                    </a:p>
                    <a:p>
                      <a:pPr fontAlgn="b">
                        <a:buNone/>
                      </a:pPr>
                      <a:endParaRPr lang="ru-RU" dirty="0">
                        <a:effectLst/>
                        <a:latin typeface="Alegreya Sans" panose="020B060402020202020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fontAlgn="b">
                        <a:buNone/>
                      </a:pPr>
                      <a:r>
                        <a:rPr lang="ru-RU" dirty="0">
                          <a:effectLst/>
                          <a:latin typeface="Alegreya Sans" panose="020B0604020202020204" charset="0"/>
                        </a:rPr>
                        <a:t>На стадии отработки протоколов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4951638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1"/>
          <p:cNvSpPr/>
          <p:nvPr/>
        </p:nvSpPr>
        <p:spPr>
          <a:xfrm>
            <a:off x="0" y="0"/>
            <a:ext cx="4683900" cy="933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76" name="Google Shape;376;p21"/>
          <p:cNvGrpSpPr/>
          <p:nvPr/>
        </p:nvGrpSpPr>
        <p:grpSpPr>
          <a:xfrm rot="5400000">
            <a:off x="11112573" y="150149"/>
            <a:ext cx="553723" cy="1197835"/>
            <a:chOff x="5936974" y="1934817"/>
            <a:chExt cx="796036" cy="1722017"/>
          </a:xfrm>
        </p:grpSpPr>
        <p:grpSp>
          <p:nvGrpSpPr>
            <p:cNvPr id="377" name="Google Shape;377;p21"/>
            <p:cNvGrpSpPr/>
            <p:nvPr/>
          </p:nvGrpSpPr>
          <p:grpSpPr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378" name="Google Shape;378;p21"/>
              <p:cNvSpPr/>
              <p:nvPr/>
            </p:nvSpPr>
            <p:spPr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21"/>
              <p:cNvSpPr/>
              <p:nvPr/>
            </p:nvSpPr>
            <p:spPr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1"/>
              <p:cNvSpPr/>
              <p:nvPr/>
            </p:nvSpPr>
            <p:spPr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1"/>
              <p:cNvSpPr/>
              <p:nvPr/>
            </p:nvSpPr>
            <p:spPr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1"/>
              <p:cNvSpPr/>
              <p:nvPr/>
            </p:nvSpPr>
            <p:spPr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1"/>
              <p:cNvSpPr/>
              <p:nvPr/>
            </p:nvSpPr>
            <p:spPr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84" name="Google Shape;384;p21"/>
            <p:cNvGrpSpPr/>
            <p:nvPr/>
          </p:nvGrpSpPr>
          <p:grpSpPr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385" name="Google Shape;385;p21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21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21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21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21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21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1" name="Google Shape;391;p21"/>
            <p:cNvGrpSpPr/>
            <p:nvPr/>
          </p:nvGrpSpPr>
          <p:grpSpPr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392" name="Google Shape;392;p21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" name="Google Shape;393;p21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" name="Google Shape;394;p21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21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" name="Google Shape;396;p21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" name="Google Shape;397;p21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98" name="Google Shape;398;p21"/>
          <p:cNvSpPr txBox="1"/>
          <p:nvPr/>
        </p:nvSpPr>
        <p:spPr>
          <a:xfrm>
            <a:off x="5061175" y="472200"/>
            <a:ext cx="190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РЕСУРСЫ</a:t>
            </a:r>
            <a:endParaRPr sz="1800" b="0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99" name="Google Shape;399;p21"/>
          <p:cNvSpPr txBox="1"/>
          <p:nvPr/>
        </p:nvSpPr>
        <p:spPr>
          <a:xfrm>
            <a:off x="11435523" y="113935"/>
            <a:ext cx="6585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21"/>
          <p:cNvSpPr/>
          <p:nvPr/>
        </p:nvSpPr>
        <p:spPr>
          <a:xfrm>
            <a:off x="500804" y="1329816"/>
            <a:ext cx="2677200" cy="604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Alegreya Sans Medium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Материально-технические ресурсы</a:t>
            </a:r>
            <a:endParaRPr sz="1800" b="1" dirty="0">
              <a:solidFill>
                <a:schemeClr val="dk1"/>
              </a:solidFill>
              <a:latin typeface="Alegreya Sans Medium" panose="020B0604020202020204" charset="0"/>
              <a:ea typeface="Alegreya Sans"/>
              <a:cs typeface="Times New Roman" panose="02020603050405020304" pitchFamily="18" charset="0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401" name="Google Shape;401;p21"/>
          <p:cNvGrpSpPr/>
          <p:nvPr/>
        </p:nvGrpSpPr>
        <p:grpSpPr>
          <a:xfrm rot="5400000">
            <a:off x="550112" y="-140985"/>
            <a:ext cx="553723" cy="1197835"/>
            <a:chOff x="5936974" y="1934817"/>
            <a:chExt cx="796036" cy="1722017"/>
          </a:xfrm>
        </p:grpSpPr>
        <p:grpSp>
          <p:nvGrpSpPr>
            <p:cNvPr id="402" name="Google Shape;402;p21"/>
            <p:cNvGrpSpPr/>
            <p:nvPr/>
          </p:nvGrpSpPr>
          <p:grpSpPr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403" name="Google Shape;403;p21"/>
              <p:cNvSpPr/>
              <p:nvPr/>
            </p:nvSpPr>
            <p:spPr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4" name="Google Shape;404;p21"/>
              <p:cNvSpPr/>
              <p:nvPr/>
            </p:nvSpPr>
            <p:spPr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" name="Google Shape;405;p21"/>
              <p:cNvSpPr/>
              <p:nvPr/>
            </p:nvSpPr>
            <p:spPr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" name="Google Shape;406;p21"/>
              <p:cNvSpPr/>
              <p:nvPr/>
            </p:nvSpPr>
            <p:spPr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" name="Google Shape;407;p21"/>
              <p:cNvSpPr/>
              <p:nvPr/>
            </p:nvSpPr>
            <p:spPr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" name="Google Shape;408;p21"/>
              <p:cNvSpPr/>
              <p:nvPr/>
            </p:nvSpPr>
            <p:spPr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9" name="Google Shape;409;p21"/>
            <p:cNvGrpSpPr/>
            <p:nvPr/>
          </p:nvGrpSpPr>
          <p:grpSpPr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410" name="Google Shape;410;p21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21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21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21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21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21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16" name="Google Shape;416;p21"/>
            <p:cNvGrpSpPr/>
            <p:nvPr/>
          </p:nvGrpSpPr>
          <p:grpSpPr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417" name="Google Shape;417;p21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21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21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21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21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21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23" name="Google Shape;423;p21"/>
          <p:cNvSpPr/>
          <p:nvPr/>
        </p:nvSpPr>
        <p:spPr>
          <a:xfrm>
            <a:off x="4805100" y="1547325"/>
            <a:ext cx="25818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 dirty="0">
                <a:solidFill>
                  <a:schemeClr val="dk1"/>
                </a:solidFill>
                <a:latin typeface="Alegreya Sans Medium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Финансовые ресурсы</a:t>
            </a:r>
            <a:endParaRPr sz="1700" b="1" dirty="0">
              <a:solidFill>
                <a:schemeClr val="dk1"/>
              </a:solidFill>
              <a:latin typeface="Alegreya Sans Medium" panose="020B0604020202020204" charset="0"/>
              <a:ea typeface="Alegreya Sans"/>
              <a:cs typeface="Times New Roman" panose="02020603050405020304" pitchFamily="18" charset="0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dk1"/>
              </a:solidFill>
              <a:latin typeface="Times New Roman" panose="02020603050405020304" pitchFamily="18" charset="0"/>
              <a:ea typeface="Alegreya Sans"/>
              <a:cs typeface="Times New Roman" panose="02020603050405020304" pitchFamily="18" charset="0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424" name="Google Shape;424;p21"/>
          <p:cNvSpPr/>
          <p:nvPr/>
        </p:nvSpPr>
        <p:spPr>
          <a:xfrm>
            <a:off x="8950425" y="1547313"/>
            <a:ext cx="2581800" cy="3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 dirty="0">
                <a:solidFill>
                  <a:schemeClr val="dk1"/>
                </a:solidFill>
                <a:latin typeface="Alegreya Sans Medium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Человеческие ресурсы </a:t>
            </a:r>
            <a:endParaRPr sz="1700" b="1" dirty="0">
              <a:solidFill>
                <a:schemeClr val="dk1"/>
              </a:solidFill>
              <a:latin typeface="Alegreya Sans Medium" panose="020B0604020202020204" charset="0"/>
              <a:ea typeface="Alegreya Sans"/>
              <a:cs typeface="Times New Roman" panose="02020603050405020304" pitchFamily="18" charset="0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700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425" name="Google Shape;425;p21"/>
          <p:cNvSpPr/>
          <p:nvPr/>
        </p:nvSpPr>
        <p:spPr>
          <a:xfrm>
            <a:off x="445504" y="2062582"/>
            <a:ext cx="3382542" cy="4424567"/>
          </a:xfrm>
          <a:prstGeom prst="rect">
            <a:avLst/>
          </a:prstGeom>
          <a:solidFill>
            <a:srgbClr val="BFBFBF">
              <a:alpha val="14510"/>
            </a:srgb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21"/>
          <p:cNvSpPr/>
          <p:nvPr/>
        </p:nvSpPr>
        <p:spPr>
          <a:xfrm>
            <a:off x="4683924" y="2062582"/>
            <a:ext cx="3382541" cy="4424567"/>
          </a:xfrm>
          <a:prstGeom prst="rect">
            <a:avLst/>
          </a:prstGeom>
          <a:solidFill>
            <a:srgbClr val="BFBFBF">
              <a:alpha val="14510"/>
            </a:srgb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21"/>
          <p:cNvSpPr/>
          <p:nvPr/>
        </p:nvSpPr>
        <p:spPr>
          <a:xfrm>
            <a:off x="8855175" y="2098434"/>
            <a:ext cx="2915730" cy="4388715"/>
          </a:xfrm>
          <a:prstGeom prst="rect">
            <a:avLst/>
          </a:prstGeom>
          <a:solidFill>
            <a:srgbClr val="BFBFBF">
              <a:alpha val="14510"/>
            </a:srgbClr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21"/>
          <p:cNvSpPr/>
          <p:nvPr/>
        </p:nvSpPr>
        <p:spPr>
          <a:xfrm>
            <a:off x="453410" y="2098434"/>
            <a:ext cx="3469885" cy="451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8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Реализация проекта за счет: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Использования отработанных протоколов или создания собственных протоколов выделения и культивирования ЛСК, мезенхимальных стромальных клеток и </a:t>
            </a:r>
            <a:r>
              <a:rPr lang="ru-RU" sz="1800" dirty="0" err="1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iPSCs</a:t>
            </a:r>
            <a:endParaRPr lang="ru-RU" sz="1800" dirty="0">
              <a:solidFill>
                <a:schemeClr val="dk1"/>
              </a:solidFill>
              <a:latin typeface="Alegreya Sans" panose="020B0604020202020204" charset="0"/>
              <a:ea typeface="Alegreya Sans"/>
              <a:cs typeface="Times New Roman" panose="02020603050405020304" pitchFamily="18" charset="0"/>
              <a:sym typeface="Alegreya Sans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наличия клинических прецедентов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доступного оборудования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8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выбора экономичного носителя</a:t>
            </a:r>
          </a:p>
          <a:p>
            <a:pPr lvl="0"/>
            <a:r>
              <a:rPr lang="ru-RU" sz="18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Базовый лабораторный этап реализуется в клеточной лаборатории.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429" name="Google Shape;429;p21"/>
          <p:cNvSpPr/>
          <p:nvPr/>
        </p:nvSpPr>
        <p:spPr>
          <a:xfrm>
            <a:off x="4844977" y="2098434"/>
            <a:ext cx="3060433" cy="3798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18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Калькуляция расходов не производилась.  </a:t>
            </a:r>
          </a:p>
          <a:p>
            <a:pPr lvl="0"/>
            <a:r>
              <a:rPr lang="ru-RU" sz="18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Проект заявляется на уровне TRL2-3. </a:t>
            </a:r>
          </a:p>
          <a:p>
            <a:pPr lvl="0"/>
            <a:r>
              <a:rPr lang="ru-RU" sz="18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При заинтересованности в реализации необходимы будут: </a:t>
            </a:r>
          </a:p>
          <a:p>
            <a:pPr marL="342900" lvl="0" indent="-342900">
              <a:buAutoNum type="arabicParenR"/>
            </a:pPr>
            <a:r>
              <a:rPr lang="ru-RU" sz="18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оценка возможностей НЦНИЛС с учетом уже имеющегося МТО </a:t>
            </a:r>
          </a:p>
          <a:p>
            <a:pPr marL="342900" lvl="0" indent="-342900">
              <a:buAutoNum type="arabicParenR"/>
            </a:pPr>
            <a:r>
              <a:rPr lang="ru-RU" sz="18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консультации со специалистами ПФУ и отдела закупок. </a:t>
            </a:r>
            <a:endParaRPr sz="1800" dirty="0">
              <a:solidFill>
                <a:schemeClr val="dk1"/>
              </a:solidFill>
              <a:latin typeface="Alegreya Sans" panose="020B0604020202020204" charset="0"/>
              <a:ea typeface="Alegreya Sans"/>
              <a:cs typeface="Times New Roman" panose="02020603050405020304" pitchFamily="18" charset="0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430" name="Google Shape;430;p21"/>
          <p:cNvSpPr/>
          <p:nvPr/>
        </p:nvSpPr>
        <p:spPr>
          <a:xfrm>
            <a:off x="8950425" y="2212105"/>
            <a:ext cx="2581800" cy="39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Руководитель проекта.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Биолог/</a:t>
            </a:r>
            <a:r>
              <a:rPr lang="ru-RU" sz="1800" dirty="0" err="1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биотехнолог</a:t>
            </a:r>
            <a:r>
              <a:rPr lang="ru-RU" sz="18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Специалист по </a:t>
            </a:r>
            <a:r>
              <a:rPr lang="ru-RU" sz="1800" dirty="0" err="1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иммуногистохимии</a:t>
            </a:r>
            <a:r>
              <a:rPr lang="ru-RU" sz="18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Технолог лаборатории.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Врачи-офтальмологи.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3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3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2"/>
          <p:cNvSpPr/>
          <p:nvPr/>
        </p:nvSpPr>
        <p:spPr>
          <a:xfrm>
            <a:off x="0" y="4044614"/>
            <a:ext cx="12233400" cy="2874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7" name="Google Shape;43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7288" y="1146875"/>
            <a:ext cx="8291700" cy="3828000"/>
          </a:xfrm>
          <a:prstGeom prst="roundRect">
            <a:avLst>
              <a:gd name="adj" fmla="val 9705"/>
            </a:avLst>
          </a:prstGeom>
          <a:noFill/>
          <a:ln>
            <a:noFill/>
          </a:ln>
        </p:spPr>
      </p:pic>
      <p:sp>
        <p:nvSpPr>
          <p:cNvPr id="438" name="Google Shape;438;p22"/>
          <p:cNvSpPr/>
          <p:nvPr/>
        </p:nvSpPr>
        <p:spPr>
          <a:xfrm>
            <a:off x="6424419" y="4320209"/>
            <a:ext cx="3844702" cy="2040834"/>
          </a:xfrm>
          <a:prstGeom prst="roundRect">
            <a:avLst>
              <a:gd name="adj" fmla="val 11843"/>
            </a:avLst>
          </a:prstGeom>
          <a:solidFill>
            <a:schemeClr val="lt1"/>
          </a:solidFill>
          <a:ln>
            <a:noFill/>
          </a:ln>
          <a:effectLst>
            <a:outerShdw blurRad="1079500" dist="1143000" dir="2700000" sx="80000" sy="80000" algn="tl" rotWithShape="0">
              <a:schemeClr val="dk1">
                <a:alpha val="941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22"/>
          <p:cNvSpPr/>
          <p:nvPr/>
        </p:nvSpPr>
        <p:spPr>
          <a:xfrm>
            <a:off x="2159955" y="4542151"/>
            <a:ext cx="3619500" cy="1569300"/>
          </a:xfrm>
          <a:prstGeom prst="roundRect">
            <a:avLst>
              <a:gd name="adj" fmla="val 11843"/>
            </a:avLst>
          </a:prstGeom>
          <a:solidFill>
            <a:schemeClr val="lt1"/>
          </a:solidFill>
          <a:ln>
            <a:noFill/>
          </a:ln>
          <a:effectLst>
            <a:outerShdw blurRad="1079500" dist="1143000" dir="2700000" sx="80000" sy="80000" algn="tl" rotWithShape="0">
              <a:schemeClr val="dk1">
                <a:alpha val="9411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2"/>
          <p:cNvSpPr txBox="1"/>
          <p:nvPr/>
        </p:nvSpPr>
        <p:spPr>
          <a:xfrm>
            <a:off x="3992244" y="397159"/>
            <a:ext cx="4065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КОНТАКТЫ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22"/>
          <p:cNvSpPr txBox="1"/>
          <p:nvPr/>
        </p:nvSpPr>
        <p:spPr>
          <a:xfrm>
            <a:off x="3023568" y="4674934"/>
            <a:ext cx="24417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Лучшева Гульнара Валерьевна</a:t>
            </a:r>
            <a:endParaRPr sz="1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42" name="Google Shape;442;p22"/>
          <p:cNvGrpSpPr/>
          <p:nvPr/>
        </p:nvGrpSpPr>
        <p:grpSpPr>
          <a:xfrm>
            <a:off x="2666537" y="4675048"/>
            <a:ext cx="250518" cy="336510"/>
            <a:chOff x="5800725" y="3785989"/>
            <a:chExt cx="277644" cy="354594"/>
          </a:xfrm>
        </p:grpSpPr>
        <p:sp>
          <p:nvSpPr>
            <p:cNvPr id="443" name="Google Shape;443;p22"/>
            <p:cNvSpPr/>
            <p:nvPr/>
          </p:nvSpPr>
          <p:spPr>
            <a:xfrm>
              <a:off x="5901055" y="3896869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5968217" y="389686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5916547" y="3935804"/>
              <a:ext cx="45271" cy="16157"/>
            </a:xfrm>
            <a:custGeom>
              <a:avLst/>
              <a:gdLst/>
              <a:ahLst/>
              <a:cxnLst/>
              <a:rect l="l" t="t" r="r" b="b"/>
              <a:pathLst>
                <a:path w="1429" h="510" extrusionOk="0">
                  <a:moveTo>
                    <a:pt x="188" y="1"/>
                  </a:moveTo>
                  <a:cubicBezTo>
                    <a:pt x="146" y="1"/>
                    <a:pt x="101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14" y="427"/>
                    <a:pt x="453" y="510"/>
                    <a:pt x="703" y="510"/>
                  </a:cubicBezTo>
                  <a:cubicBezTo>
                    <a:pt x="976" y="510"/>
                    <a:pt x="1215" y="427"/>
                    <a:pt x="1345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301" y="1"/>
                    <a:pt x="1259" y="1"/>
                  </a:cubicBezTo>
                  <a:cubicBezTo>
                    <a:pt x="1217" y="1"/>
                    <a:pt x="1173" y="16"/>
                    <a:pt x="1131" y="46"/>
                  </a:cubicBezTo>
                  <a:cubicBezTo>
                    <a:pt x="1072" y="105"/>
                    <a:pt x="929" y="188"/>
                    <a:pt x="714" y="188"/>
                  </a:cubicBezTo>
                  <a:cubicBezTo>
                    <a:pt x="512" y="188"/>
                    <a:pt x="357" y="105"/>
                    <a:pt x="298" y="46"/>
                  </a:cubicBezTo>
                  <a:cubicBezTo>
                    <a:pt x="268" y="16"/>
                    <a:pt x="229" y="1"/>
                    <a:pt x="188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5895416" y="3879888"/>
              <a:ext cx="21891" cy="10233"/>
            </a:xfrm>
            <a:custGeom>
              <a:avLst/>
              <a:gdLst/>
              <a:ahLst/>
              <a:cxnLst/>
              <a:rect l="l" t="t" r="r" b="b"/>
              <a:pathLst>
                <a:path w="69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68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5961786" y="3879888"/>
              <a:ext cx="21923" cy="10233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cubicBezTo>
                    <a:pt x="1" y="251"/>
                    <a:pt x="84" y="322"/>
                    <a:pt x="168" y="322"/>
                  </a:cubicBezTo>
                  <a:lnTo>
                    <a:pt x="525" y="322"/>
                  </a:lnTo>
                  <a:cubicBezTo>
                    <a:pt x="620" y="322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5800725" y="3785989"/>
              <a:ext cx="277644" cy="354594"/>
            </a:xfrm>
            <a:custGeom>
              <a:avLst/>
              <a:gdLst/>
              <a:ahLst/>
              <a:cxnLst/>
              <a:rect l="l" t="t" r="r" b="b"/>
              <a:pathLst>
                <a:path w="8764" h="11193" extrusionOk="0">
                  <a:moveTo>
                    <a:pt x="4716" y="310"/>
                  </a:moveTo>
                  <a:cubicBezTo>
                    <a:pt x="5323" y="310"/>
                    <a:pt x="5859" y="572"/>
                    <a:pt x="5978" y="905"/>
                  </a:cubicBezTo>
                  <a:cubicBezTo>
                    <a:pt x="6005" y="979"/>
                    <a:pt x="6062" y="1024"/>
                    <a:pt x="6130" y="1024"/>
                  </a:cubicBezTo>
                  <a:cubicBezTo>
                    <a:pt x="6150" y="1024"/>
                    <a:pt x="6171" y="1020"/>
                    <a:pt x="6192" y="1012"/>
                  </a:cubicBezTo>
                  <a:cubicBezTo>
                    <a:pt x="6275" y="988"/>
                    <a:pt x="6323" y="893"/>
                    <a:pt x="6299" y="810"/>
                  </a:cubicBezTo>
                  <a:cubicBezTo>
                    <a:pt x="6275" y="774"/>
                    <a:pt x="6275" y="750"/>
                    <a:pt x="6264" y="715"/>
                  </a:cubicBezTo>
                  <a:lnTo>
                    <a:pt x="6264" y="715"/>
                  </a:lnTo>
                  <a:cubicBezTo>
                    <a:pt x="6609" y="834"/>
                    <a:pt x="6859" y="1167"/>
                    <a:pt x="6859" y="1548"/>
                  </a:cubicBezTo>
                  <a:lnTo>
                    <a:pt x="6859" y="3322"/>
                  </a:lnTo>
                  <a:lnTo>
                    <a:pt x="6668" y="3322"/>
                  </a:lnTo>
                  <a:cubicBezTo>
                    <a:pt x="6561" y="3322"/>
                    <a:pt x="6478" y="3227"/>
                    <a:pt x="6478" y="3132"/>
                  </a:cubicBezTo>
                  <a:lnTo>
                    <a:pt x="6478" y="2953"/>
                  </a:lnTo>
                  <a:cubicBezTo>
                    <a:pt x="6478" y="2191"/>
                    <a:pt x="5918" y="1619"/>
                    <a:pt x="5894" y="1608"/>
                  </a:cubicBezTo>
                  <a:cubicBezTo>
                    <a:pt x="5858" y="1571"/>
                    <a:pt x="5815" y="1556"/>
                    <a:pt x="5770" y="1556"/>
                  </a:cubicBezTo>
                  <a:cubicBezTo>
                    <a:pt x="5756" y="1556"/>
                    <a:pt x="5742" y="1557"/>
                    <a:pt x="5728" y="1560"/>
                  </a:cubicBezTo>
                  <a:cubicBezTo>
                    <a:pt x="5195" y="1728"/>
                    <a:pt x="4526" y="1884"/>
                    <a:pt x="3873" y="1884"/>
                  </a:cubicBezTo>
                  <a:cubicBezTo>
                    <a:pt x="3418" y="1884"/>
                    <a:pt x="2971" y="1808"/>
                    <a:pt x="2585" y="1608"/>
                  </a:cubicBezTo>
                  <a:cubicBezTo>
                    <a:pt x="2251" y="1441"/>
                    <a:pt x="2049" y="1227"/>
                    <a:pt x="1953" y="1072"/>
                  </a:cubicBezTo>
                  <a:cubicBezTo>
                    <a:pt x="2311" y="988"/>
                    <a:pt x="2573" y="846"/>
                    <a:pt x="2811" y="750"/>
                  </a:cubicBezTo>
                  <a:cubicBezTo>
                    <a:pt x="3347" y="512"/>
                    <a:pt x="3763" y="310"/>
                    <a:pt x="4716" y="310"/>
                  </a:cubicBezTo>
                  <a:close/>
                  <a:moveTo>
                    <a:pt x="2049" y="1679"/>
                  </a:moveTo>
                  <a:cubicBezTo>
                    <a:pt x="2156" y="1762"/>
                    <a:pt x="2275" y="1846"/>
                    <a:pt x="2406" y="1905"/>
                  </a:cubicBezTo>
                  <a:cubicBezTo>
                    <a:pt x="2787" y="2096"/>
                    <a:pt x="3227" y="2203"/>
                    <a:pt x="3716" y="2215"/>
                  </a:cubicBezTo>
                  <a:cubicBezTo>
                    <a:pt x="3770" y="2217"/>
                    <a:pt x="3825" y="2218"/>
                    <a:pt x="3881" y="2218"/>
                  </a:cubicBezTo>
                  <a:cubicBezTo>
                    <a:pt x="4435" y="2218"/>
                    <a:pt x="5056" y="2111"/>
                    <a:pt x="5716" y="1905"/>
                  </a:cubicBezTo>
                  <a:cubicBezTo>
                    <a:pt x="5847" y="2072"/>
                    <a:pt x="6133" y="2453"/>
                    <a:pt x="6133" y="2953"/>
                  </a:cubicBezTo>
                  <a:lnTo>
                    <a:pt x="6133" y="3132"/>
                  </a:lnTo>
                  <a:cubicBezTo>
                    <a:pt x="6133" y="3405"/>
                    <a:pt x="6371" y="3644"/>
                    <a:pt x="6656" y="3644"/>
                  </a:cubicBezTo>
                  <a:lnTo>
                    <a:pt x="6918" y="3644"/>
                  </a:lnTo>
                  <a:cubicBezTo>
                    <a:pt x="6990" y="3644"/>
                    <a:pt x="7073" y="3679"/>
                    <a:pt x="7133" y="3739"/>
                  </a:cubicBezTo>
                  <a:cubicBezTo>
                    <a:pt x="7192" y="3798"/>
                    <a:pt x="7204" y="3870"/>
                    <a:pt x="7204" y="3941"/>
                  </a:cubicBezTo>
                  <a:cubicBezTo>
                    <a:pt x="7192" y="4084"/>
                    <a:pt x="7049" y="4203"/>
                    <a:pt x="6906" y="4203"/>
                  </a:cubicBezTo>
                  <a:lnTo>
                    <a:pt x="6835" y="4203"/>
                  </a:lnTo>
                  <a:lnTo>
                    <a:pt x="6835" y="4179"/>
                  </a:lnTo>
                  <a:cubicBezTo>
                    <a:pt x="6835" y="4096"/>
                    <a:pt x="6752" y="4025"/>
                    <a:pt x="6668" y="4025"/>
                  </a:cubicBezTo>
                  <a:cubicBezTo>
                    <a:pt x="6573" y="4025"/>
                    <a:pt x="6502" y="4096"/>
                    <a:pt x="6502" y="4179"/>
                  </a:cubicBezTo>
                  <a:cubicBezTo>
                    <a:pt x="6502" y="5358"/>
                    <a:pt x="5549" y="6311"/>
                    <a:pt x="4394" y="6311"/>
                  </a:cubicBezTo>
                  <a:cubicBezTo>
                    <a:pt x="3227" y="6311"/>
                    <a:pt x="2275" y="5358"/>
                    <a:pt x="2275" y="4203"/>
                  </a:cubicBezTo>
                  <a:cubicBezTo>
                    <a:pt x="2275" y="4108"/>
                    <a:pt x="2204" y="4036"/>
                    <a:pt x="2108" y="4036"/>
                  </a:cubicBezTo>
                  <a:cubicBezTo>
                    <a:pt x="2025" y="4036"/>
                    <a:pt x="1953" y="4108"/>
                    <a:pt x="1953" y="4203"/>
                  </a:cubicBezTo>
                  <a:lnTo>
                    <a:pt x="1953" y="4215"/>
                  </a:lnTo>
                  <a:lnTo>
                    <a:pt x="1846" y="4215"/>
                  </a:lnTo>
                  <a:cubicBezTo>
                    <a:pt x="1775" y="4215"/>
                    <a:pt x="1692" y="4179"/>
                    <a:pt x="1632" y="4120"/>
                  </a:cubicBezTo>
                  <a:cubicBezTo>
                    <a:pt x="1572" y="4060"/>
                    <a:pt x="1561" y="3989"/>
                    <a:pt x="1561" y="3917"/>
                  </a:cubicBezTo>
                  <a:cubicBezTo>
                    <a:pt x="1572" y="3786"/>
                    <a:pt x="1715" y="3667"/>
                    <a:pt x="1858" y="3667"/>
                  </a:cubicBezTo>
                  <a:lnTo>
                    <a:pt x="2096" y="3667"/>
                  </a:lnTo>
                  <a:cubicBezTo>
                    <a:pt x="2382" y="3667"/>
                    <a:pt x="2620" y="3429"/>
                    <a:pt x="2620" y="3143"/>
                  </a:cubicBezTo>
                  <a:lnTo>
                    <a:pt x="2620" y="2512"/>
                  </a:lnTo>
                  <a:cubicBezTo>
                    <a:pt x="2620" y="2429"/>
                    <a:pt x="2549" y="2346"/>
                    <a:pt x="2454" y="2346"/>
                  </a:cubicBezTo>
                  <a:cubicBezTo>
                    <a:pt x="2370" y="2346"/>
                    <a:pt x="2287" y="2429"/>
                    <a:pt x="2287" y="2512"/>
                  </a:cubicBezTo>
                  <a:lnTo>
                    <a:pt x="2287" y="3143"/>
                  </a:lnTo>
                  <a:cubicBezTo>
                    <a:pt x="2287" y="3251"/>
                    <a:pt x="2204" y="3334"/>
                    <a:pt x="2096" y="3334"/>
                  </a:cubicBezTo>
                  <a:lnTo>
                    <a:pt x="1906" y="3334"/>
                  </a:lnTo>
                  <a:lnTo>
                    <a:pt x="1906" y="2322"/>
                  </a:lnTo>
                  <a:cubicBezTo>
                    <a:pt x="1906" y="1941"/>
                    <a:pt x="2013" y="1762"/>
                    <a:pt x="2049" y="1679"/>
                  </a:cubicBezTo>
                  <a:close/>
                  <a:moveTo>
                    <a:pt x="5478" y="6406"/>
                  </a:moveTo>
                  <a:lnTo>
                    <a:pt x="5478" y="6799"/>
                  </a:lnTo>
                  <a:lnTo>
                    <a:pt x="5442" y="6799"/>
                  </a:lnTo>
                  <a:lnTo>
                    <a:pt x="5132" y="7870"/>
                  </a:lnTo>
                  <a:cubicBezTo>
                    <a:pt x="4906" y="7989"/>
                    <a:pt x="4644" y="8073"/>
                    <a:pt x="4394" y="8073"/>
                  </a:cubicBezTo>
                  <a:cubicBezTo>
                    <a:pt x="4120" y="8073"/>
                    <a:pt x="3870" y="8013"/>
                    <a:pt x="3644" y="7870"/>
                  </a:cubicBezTo>
                  <a:lnTo>
                    <a:pt x="3335" y="6799"/>
                  </a:lnTo>
                  <a:lnTo>
                    <a:pt x="3335" y="6406"/>
                  </a:lnTo>
                  <a:cubicBezTo>
                    <a:pt x="3656" y="6561"/>
                    <a:pt x="4013" y="6644"/>
                    <a:pt x="4406" y="6644"/>
                  </a:cubicBezTo>
                  <a:cubicBezTo>
                    <a:pt x="4787" y="6644"/>
                    <a:pt x="5144" y="6549"/>
                    <a:pt x="5478" y="6406"/>
                  </a:cubicBezTo>
                  <a:close/>
                  <a:moveTo>
                    <a:pt x="2644" y="10156"/>
                  </a:moveTo>
                  <a:lnTo>
                    <a:pt x="2644" y="10871"/>
                  </a:lnTo>
                  <a:lnTo>
                    <a:pt x="1215" y="10871"/>
                  </a:lnTo>
                  <a:lnTo>
                    <a:pt x="1215" y="10156"/>
                  </a:lnTo>
                  <a:lnTo>
                    <a:pt x="1775" y="10156"/>
                  </a:lnTo>
                  <a:lnTo>
                    <a:pt x="1775" y="10168"/>
                  </a:lnTo>
                  <a:cubicBezTo>
                    <a:pt x="1775" y="10251"/>
                    <a:pt x="1846" y="10335"/>
                    <a:pt x="1930" y="10335"/>
                  </a:cubicBezTo>
                  <a:cubicBezTo>
                    <a:pt x="2025" y="10335"/>
                    <a:pt x="2096" y="10251"/>
                    <a:pt x="2096" y="10168"/>
                  </a:cubicBezTo>
                  <a:lnTo>
                    <a:pt x="2096" y="10156"/>
                  </a:lnTo>
                  <a:close/>
                  <a:moveTo>
                    <a:pt x="4728" y="0"/>
                  </a:moveTo>
                  <a:cubicBezTo>
                    <a:pt x="3704" y="0"/>
                    <a:pt x="3227" y="203"/>
                    <a:pt x="2692" y="465"/>
                  </a:cubicBezTo>
                  <a:cubicBezTo>
                    <a:pt x="2394" y="596"/>
                    <a:pt x="2096" y="726"/>
                    <a:pt x="1668" y="846"/>
                  </a:cubicBezTo>
                  <a:cubicBezTo>
                    <a:pt x="1620" y="857"/>
                    <a:pt x="1572" y="893"/>
                    <a:pt x="1561" y="941"/>
                  </a:cubicBezTo>
                  <a:cubicBezTo>
                    <a:pt x="1549" y="977"/>
                    <a:pt x="1549" y="1024"/>
                    <a:pt x="1561" y="1072"/>
                  </a:cubicBezTo>
                  <a:cubicBezTo>
                    <a:pt x="1561" y="1084"/>
                    <a:pt x="1632" y="1250"/>
                    <a:pt x="1834" y="1453"/>
                  </a:cubicBezTo>
                  <a:cubicBezTo>
                    <a:pt x="1751" y="1560"/>
                    <a:pt x="1596" y="1810"/>
                    <a:pt x="1596" y="2322"/>
                  </a:cubicBezTo>
                  <a:lnTo>
                    <a:pt x="1596" y="3393"/>
                  </a:lnTo>
                  <a:cubicBezTo>
                    <a:pt x="1394" y="3477"/>
                    <a:pt x="1263" y="3655"/>
                    <a:pt x="1251" y="3870"/>
                  </a:cubicBezTo>
                  <a:cubicBezTo>
                    <a:pt x="1239" y="4036"/>
                    <a:pt x="1299" y="4215"/>
                    <a:pt x="1394" y="4334"/>
                  </a:cubicBezTo>
                  <a:cubicBezTo>
                    <a:pt x="1513" y="4453"/>
                    <a:pt x="1680" y="4525"/>
                    <a:pt x="1846" y="4525"/>
                  </a:cubicBezTo>
                  <a:lnTo>
                    <a:pt x="1965" y="4525"/>
                  </a:lnTo>
                  <a:cubicBezTo>
                    <a:pt x="2049" y="5203"/>
                    <a:pt x="2442" y="5822"/>
                    <a:pt x="2989" y="6191"/>
                  </a:cubicBezTo>
                  <a:lnTo>
                    <a:pt x="2989" y="6715"/>
                  </a:lnTo>
                  <a:lnTo>
                    <a:pt x="2263" y="7084"/>
                  </a:lnTo>
                  <a:cubicBezTo>
                    <a:pt x="2156" y="7132"/>
                    <a:pt x="2084" y="7227"/>
                    <a:pt x="2073" y="7334"/>
                  </a:cubicBezTo>
                  <a:cubicBezTo>
                    <a:pt x="2049" y="7370"/>
                    <a:pt x="2049" y="7406"/>
                    <a:pt x="2049" y="7442"/>
                  </a:cubicBezTo>
                  <a:lnTo>
                    <a:pt x="858" y="7799"/>
                  </a:lnTo>
                  <a:cubicBezTo>
                    <a:pt x="346" y="7965"/>
                    <a:pt x="1" y="8430"/>
                    <a:pt x="1" y="8954"/>
                  </a:cubicBezTo>
                  <a:lnTo>
                    <a:pt x="1" y="11025"/>
                  </a:lnTo>
                  <a:cubicBezTo>
                    <a:pt x="1" y="11121"/>
                    <a:pt x="72" y="11192"/>
                    <a:pt x="168" y="11192"/>
                  </a:cubicBezTo>
                  <a:cubicBezTo>
                    <a:pt x="251" y="11192"/>
                    <a:pt x="322" y="11121"/>
                    <a:pt x="322" y="11025"/>
                  </a:cubicBezTo>
                  <a:lnTo>
                    <a:pt x="322" y="8954"/>
                  </a:lnTo>
                  <a:cubicBezTo>
                    <a:pt x="322" y="8573"/>
                    <a:pt x="584" y="8227"/>
                    <a:pt x="953" y="8108"/>
                  </a:cubicBezTo>
                  <a:lnTo>
                    <a:pt x="2192" y="7739"/>
                  </a:lnTo>
                  <a:lnTo>
                    <a:pt x="2406" y="8025"/>
                  </a:lnTo>
                  <a:lnTo>
                    <a:pt x="2156" y="8275"/>
                  </a:lnTo>
                  <a:cubicBezTo>
                    <a:pt x="1989" y="8442"/>
                    <a:pt x="1965" y="8680"/>
                    <a:pt x="2073" y="8870"/>
                  </a:cubicBezTo>
                  <a:lnTo>
                    <a:pt x="2549" y="9811"/>
                  </a:lnTo>
                  <a:lnTo>
                    <a:pt x="2096" y="9811"/>
                  </a:lnTo>
                  <a:lnTo>
                    <a:pt x="2096" y="9609"/>
                  </a:lnTo>
                  <a:cubicBezTo>
                    <a:pt x="2096" y="9525"/>
                    <a:pt x="2025" y="9454"/>
                    <a:pt x="1930" y="9454"/>
                  </a:cubicBezTo>
                  <a:cubicBezTo>
                    <a:pt x="1846" y="9454"/>
                    <a:pt x="1775" y="9525"/>
                    <a:pt x="1775" y="9609"/>
                  </a:cubicBezTo>
                  <a:lnTo>
                    <a:pt x="1775" y="9811"/>
                  </a:lnTo>
                  <a:lnTo>
                    <a:pt x="1061" y="9811"/>
                  </a:lnTo>
                  <a:cubicBezTo>
                    <a:pt x="965" y="9811"/>
                    <a:pt x="894" y="9882"/>
                    <a:pt x="894" y="9966"/>
                  </a:cubicBezTo>
                  <a:lnTo>
                    <a:pt x="894" y="11025"/>
                  </a:lnTo>
                  <a:cubicBezTo>
                    <a:pt x="894" y="11121"/>
                    <a:pt x="965" y="11192"/>
                    <a:pt x="1061" y="11192"/>
                  </a:cubicBezTo>
                  <a:lnTo>
                    <a:pt x="2811" y="11192"/>
                  </a:lnTo>
                  <a:cubicBezTo>
                    <a:pt x="2906" y="11192"/>
                    <a:pt x="2977" y="11121"/>
                    <a:pt x="2977" y="11025"/>
                  </a:cubicBezTo>
                  <a:lnTo>
                    <a:pt x="2977" y="10668"/>
                  </a:lnTo>
                  <a:lnTo>
                    <a:pt x="3180" y="11097"/>
                  </a:lnTo>
                  <a:cubicBezTo>
                    <a:pt x="3216" y="11156"/>
                    <a:pt x="3275" y="11192"/>
                    <a:pt x="3335" y="11192"/>
                  </a:cubicBezTo>
                  <a:cubicBezTo>
                    <a:pt x="3358" y="11192"/>
                    <a:pt x="3382" y="11192"/>
                    <a:pt x="3406" y="11180"/>
                  </a:cubicBezTo>
                  <a:cubicBezTo>
                    <a:pt x="3477" y="11133"/>
                    <a:pt x="3525" y="11037"/>
                    <a:pt x="3477" y="10954"/>
                  </a:cubicBezTo>
                  <a:lnTo>
                    <a:pt x="2370" y="8716"/>
                  </a:lnTo>
                  <a:cubicBezTo>
                    <a:pt x="2334" y="8644"/>
                    <a:pt x="2346" y="8561"/>
                    <a:pt x="2394" y="8513"/>
                  </a:cubicBezTo>
                  <a:lnTo>
                    <a:pt x="2739" y="8168"/>
                  </a:lnTo>
                  <a:cubicBezTo>
                    <a:pt x="2799" y="8108"/>
                    <a:pt x="2799" y="8025"/>
                    <a:pt x="2751" y="7965"/>
                  </a:cubicBezTo>
                  <a:lnTo>
                    <a:pt x="2382" y="7477"/>
                  </a:lnTo>
                  <a:cubicBezTo>
                    <a:pt x="2370" y="7454"/>
                    <a:pt x="2370" y="7442"/>
                    <a:pt x="2370" y="7430"/>
                  </a:cubicBezTo>
                  <a:cubicBezTo>
                    <a:pt x="2370" y="7418"/>
                    <a:pt x="2382" y="7394"/>
                    <a:pt x="2394" y="7394"/>
                  </a:cubicBezTo>
                  <a:lnTo>
                    <a:pt x="3037" y="7073"/>
                  </a:lnTo>
                  <a:lnTo>
                    <a:pt x="3501" y="8632"/>
                  </a:lnTo>
                  <a:cubicBezTo>
                    <a:pt x="3522" y="8716"/>
                    <a:pt x="3598" y="8754"/>
                    <a:pt x="3673" y="8754"/>
                  </a:cubicBezTo>
                  <a:cubicBezTo>
                    <a:pt x="3683" y="8754"/>
                    <a:pt x="3693" y="8753"/>
                    <a:pt x="3704" y="8751"/>
                  </a:cubicBezTo>
                  <a:cubicBezTo>
                    <a:pt x="3799" y="8716"/>
                    <a:pt x="3835" y="8632"/>
                    <a:pt x="3823" y="8549"/>
                  </a:cubicBezTo>
                  <a:lnTo>
                    <a:pt x="3751" y="8287"/>
                  </a:lnTo>
                  <a:lnTo>
                    <a:pt x="3751" y="8287"/>
                  </a:lnTo>
                  <a:cubicBezTo>
                    <a:pt x="3954" y="8358"/>
                    <a:pt x="4168" y="8394"/>
                    <a:pt x="4370" y="8394"/>
                  </a:cubicBezTo>
                  <a:cubicBezTo>
                    <a:pt x="4597" y="8394"/>
                    <a:pt x="4811" y="8358"/>
                    <a:pt x="5001" y="8287"/>
                  </a:cubicBezTo>
                  <a:lnTo>
                    <a:pt x="5001" y="8287"/>
                  </a:lnTo>
                  <a:lnTo>
                    <a:pt x="4370" y="10442"/>
                  </a:lnTo>
                  <a:lnTo>
                    <a:pt x="4013" y="9228"/>
                  </a:lnTo>
                  <a:cubicBezTo>
                    <a:pt x="3992" y="9144"/>
                    <a:pt x="3917" y="9106"/>
                    <a:pt x="3842" y="9106"/>
                  </a:cubicBezTo>
                  <a:cubicBezTo>
                    <a:pt x="3832" y="9106"/>
                    <a:pt x="3821" y="9107"/>
                    <a:pt x="3811" y="9108"/>
                  </a:cubicBezTo>
                  <a:cubicBezTo>
                    <a:pt x="3716" y="9120"/>
                    <a:pt x="3680" y="9228"/>
                    <a:pt x="3692" y="9311"/>
                  </a:cubicBezTo>
                  <a:lnTo>
                    <a:pt x="4192" y="11073"/>
                  </a:lnTo>
                  <a:cubicBezTo>
                    <a:pt x="4216" y="11144"/>
                    <a:pt x="4287" y="11192"/>
                    <a:pt x="4359" y="11192"/>
                  </a:cubicBezTo>
                  <a:cubicBezTo>
                    <a:pt x="4430" y="11192"/>
                    <a:pt x="4490" y="11144"/>
                    <a:pt x="4525" y="11073"/>
                  </a:cubicBezTo>
                  <a:lnTo>
                    <a:pt x="5704" y="7049"/>
                  </a:lnTo>
                  <a:lnTo>
                    <a:pt x="6335" y="7382"/>
                  </a:lnTo>
                  <a:lnTo>
                    <a:pt x="6371" y="7406"/>
                  </a:lnTo>
                  <a:cubicBezTo>
                    <a:pt x="6371" y="7430"/>
                    <a:pt x="6371" y="7442"/>
                    <a:pt x="6359" y="7454"/>
                  </a:cubicBezTo>
                  <a:lnTo>
                    <a:pt x="5978" y="7942"/>
                  </a:lnTo>
                  <a:cubicBezTo>
                    <a:pt x="5942" y="8001"/>
                    <a:pt x="5942" y="8108"/>
                    <a:pt x="6002" y="8156"/>
                  </a:cubicBezTo>
                  <a:lnTo>
                    <a:pt x="6335" y="8501"/>
                  </a:lnTo>
                  <a:cubicBezTo>
                    <a:pt x="6395" y="8561"/>
                    <a:pt x="6418" y="8644"/>
                    <a:pt x="6371" y="8704"/>
                  </a:cubicBezTo>
                  <a:lnTo>
                    <a:pt x="5252" y="10942"/>
                  </a:lnTo>
                  <a:cubicBezTo>
                    <a:pt x="5204" y="11013"/>
                    <a:pt x="5240" y="11121"/>
                    <a:pt x="5323" y="11156"/>
                  </a:cubicBezTo>
                  <a:cubicBezTo>
                    <a:pt x="5359" y="11180"/>
                    <a:pt x="5371" y="11180"/>
                    <a:pt x="5406" y="11180"/>
                  </a:cubicBezTo>
                  <a:cubicBezTo>
                    <a:pt x="5466" y="11180"/>
                    <a:pt x="5525" y="11144"/>
                    <a:pt x="5549" y="11085"/>
                  </a:cubicBezTo>
                  <a:lnTo>
                    <a:pt x="6668" y="8858"/>
                  </a:lnTo>
                  <a:cubicBezTo>
                    <a:pt x="6776" y="8656"/>
                    <a:pt x="6728" y="8418"/>
                    <a:pt x="6573" y="8263"/>
                  </a:cubicBezTo>
                  <a:lnTo>
                    <a:pt x="6323" y="8001"/>
                  </a:lnTo>
                  <a:lnTo>
                    <a:pt x="6549" y="7727"/>
                  </a:lnTo>
                  <a:lnTo>
                    <a:pt x="7788" y="8096"/>
                  </a:lnTo>
                  <a:cubicBezTo>
                    <a:pt x="8157" y="8216"/>
                    <a:pt x="8407" y="8561"/>
                    <a:pt x="8407" y="8942"/>
                  </a:cubicBezTo>
                  <a:lnTo>
                    <a:pt x="8407" y="11013"/>
                  </a:lnTo>
                  <a:cubicBezTo>
                    <a:pt x="8407" y="11097"/>
                    <a:pt x="8478" y="11180"/>
                    <a:pt x="8573" y="11180"/>
                  </a:cubicBezTo>
                  <a:cubicBezTo>
                    <a:pt x="8657" y="11180"/>
                    <a:pt x="8740" y="11097"/>
                    <a:pt x="8740" y="11013"/>
                  </a:cubicBezTo>
                  <a:lnTo>
                    <a:pt x="8740" y="8942"/>
                  </a:lnTo>
                  <a:cubicBezTo>
                    <a:pt x="8764" y="8442"/>
                    <a:pt x="8419" y="7965"/>
                    <a:pt x="7907" y="7811"/>
                  </a:cubicBezTo>
                  <a:lnTo>
                    <a:pt x="6716" y="7454"/>
                  </a:lnTo>
                  <a:cubicBezTo>
                    <a:pt x="6716" y="7430"/>
                    <a:pt x="6716" y="7382"/>
                    <a:pt x="6692" y="7358"/>
                  </a:cubicBezTo>
                  <a:cubicBezTo>
                    <a:pt x="6668" y="7251"/>
                    <a:pt x="6597" y="7144"/>
                    <a:pt x="6502" y="7096"/>
                  </a:cubicBezTo>
                  <a:lnTo>
                    <a:pt x="5775" y="6727"/>
                  </a:lnTo>
                  <a:lnTo>
                    <a:pt x="5775" y="6203"/>
                  </a:lnTo>
                  <a:cubicBezTo>
                    <a:pt x="6323" y="5822"/>
                    <a:pt x="6716" y="5227"/>
                    <a:pt x="6799" y="4536"/>
                  </a:cubicBezTo>
                  <a:lnTo>
                    <a:pt x="6906" y="4536"/>
                  </a:lnTo>
                  <a:cubicBezTo>
                    <a:pt x="7228" y="4536"/>
                    <a:pt x="7502" y="4298"/>
                    <a:pt x="7526" y="4001"/>
                  </a:cubicBezTo>
                  <a:cubicBezTo>
                    <a:pt x="7549" y="3834"/>
                    <a:pt x="7490" y="3655"/>
                    <a:pt x="7383" y="3536"/>
                  </a:cubicBezTo>
                  <a:cubicBezTo>
                    <a:pt x="7323" y="3477"/>
                    <a:pt x="7264" y="3441"/>
                    <a:pt x="7192" y="3393"/>
                  </a:cubicBezTo>
                  <a:lnTo>
                    <a:pt x="7192" y="1572"/>
                  </a:lnTo>
                  <a:cubicBezTo>
                    <a:pt x="7192" y="905"/>
                    <a:pt x="6633" y="357"/>
                    <a:pt x="5966" y="357"/>
                  </a:cubicBezTo>
                  <a:lnTo>
                    <a:pt x="5942" y="357"/>
                  </a:lnTo>
                  <a:cubicBezTo>
                    <a:pt x="5644" y="131"/>
                    <a:pt x="5204" y="0"/>
                    <a:pt x="4728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6012727" y="4085840"/>
              <a:ext cx="37731" cy="3776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512" y="1"/>
                    <a:pt x="441" y="72"/>
                    <a:pt x="441" y="167"/>
                  </a:cubicBezTo>
                  <a:lnTo>
                    <a:pt x="441" y="429"/>
                  </a:lnTo>
                  <a:lnTo>
                    <a:pt x="167" y="429"/>
                  </a:lnTo>
                  <a:cubicBezTo>
                    <a:pt x="84" y="429"/>
                    <a:pt x="0" y="513"/>
                    <a:pt x="0" y="596"/>
                  </a:cubicBezTo>
                  <a:cubicBezTo>
                    <a:pt x="0" y="691"/>
                    <a:pt x="84" y="763"/>
                    <a:pt x="167" y="763"/>
                  </a:cubicBezTo>
                  <a:lnTo>
                    <a:pt x="441" y="763"/>
                  </a:lnTo>
                  <a:lnTo>
                    <a:pt x="441" y="1025"/>
                  </a:lnTo>
                  <a:cubicBezTo>
                    <a:pt x="441" y="1120"/>
                    <a:pt x="512" y="1191"/>
                    <a:pt x="595" y="1191"/>
                  </a:cubicBezTo>
                  <a:cubicBezTo>
                    <a:pt x="691" y="1191"/>
                    <a:pt x="762" y="1120"/>
                    <a:pt x="762" y="1025"/>
                  </a:cubicBezTo>
                  <a:lnTo>
                    <a:pt x="762" y="763"/>
                  </a:lnTo>
                  <a:lnTo>
                    <a:pt x="1024" y="763"/>
                  </a:lnTo>
                  <a:cubicBezTo>
                    <a:pt x="1119" y="763"/>
                    <a:pt x="1191" y="691"/>
                    <a:pt x="1191" y="596"/>
                  </a:cubicBezTo>
                  <a:cubicBezTo>
                    <a:pt x="1191" y="513"/>
                    <a:pt x="1119" y="429"/>
                    <a:pt x="1024" y="429"/>
                  </a:cubicBezTo>
                  <a:lnTo>
                    <a:pt x="762" y="429"/>
                  </a:lnTo>
                  <a:lnTo>
                    <a:pt x="762" y="167"/>
                  </a:lnTo>
                  <a:cubicBezTo>
                    <a:pt x="762" y="72"/>
                    <a:pt x="691" y="1"/>
                    <a:pt x="595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0" name="Google Shape;450;p22"/>
          <p:cNvSpPr txBox="1"/>
          <p:nvPr/>
        </p:nvSpPr>
        <p:spPr>
          <a:xfrm>
            <a:off x="3023568" y="5160726"/>
            <a:ext cx="24417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89678268300</a:t>
            </a:r>
            <a:endParaRPr sz="1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51" name="Google Shape;451;p22"/>
          <p:cNvGrpSpPr/>
          <p:nvPr/>
        </p:nvGrpSpPr>
        <p:grpSpPr>
          <a:xfrm>
            <a:off x="2672539" y="5593515"/>
            <a:ext cx="291368" cy="330134"/>
            <a:chOff x="6896644" y="3216007"/>
            <a:chExt cx="322917" cy="347876"/>
          </a:xfrm>
        </p:grpSpPr>
        <p:sp>
          <p:nvSpPr>
            <p:cNvPr id="452" name="Google Shape;452;p22"/>
            <p:cNvSpPr/>
            <p:nvPr/>
          </p:nvSpPr>
          <p:spPr>
            <a:xfrm>
              <a:off x="6896644" y="3216007"/>
              <a:ext cx="301387" cy="347876"/>
            </a:xfrm>
            <a:custGeom>
              <a:avLst/>
              <a:gdLst/>
              <a:ahLst/>
              <a:cxnLst/>
              <a:rect l="l" t="t" r="r" b="b"/>
              <a:pathLst>
                <a:path w="9491" h="10955" extrusionOk="0">
                  <a:moveTo>
                    <a:pt x="5192" y="382"/>
                  </a:moveTo>
                  <a:lnTo>
                    <a:pt x="6490" y="1679"/>
                  </a:lnTo>
                  <a:lnTo>
                    <a:pt x="3906" y="1679"/>
                  </a:lnTo>
                  <a:lnTo>
                    <a:pt x="5192" y="382"/>
                  </a:lnTo>
                  <a:close/>
                  <a:moveTo>
                    <a:pt x="5186" y="1"/>
                  </a:moveTo>
                  <a:cubicBezTo>
                    <a:pt x="5144" y="1"/>
                    <a:pt x="5103" y="13"/>
                    <a:pt x="5073" y="36"/>
                  </a:cubicBezTo>
                  <a:lnTo>
                    <a:pt x="3442" y="1679"/>
                  </a:lnTo>
                  <a:lnTo>
                    <a:pt x="870" y="1679"/>
                  </a:lnTo>
                  <a:cubicBezTo>
                    <a:pt x="775" y="1679"/>
                    <a:pt x="703" y="1751"/>
                    <a:pt x="703" y="1846"/>
                  </a:cubicBezTo>
                  <a:lnTo>
                    <a:pt x="703" y="4501"/>
                  </a:lnTo>
                  <a:lnTo>
                    <a:pt x="168" y="4501"/>
                  </a:lnTo>
                  <a:cubicBezTo>
                    <a:pt x="72" y="4501"/>
                    <a:pt x="1" y="4585"/>
                    <a:pt x="1" y="4668"/>
                  </a:cubicBezTo>
                  <a:lnTo>
                    <a:pt x="1" y="10788"/>
                  </a:lnTo>
                  <a:cubicBezTo>
                    <a:pt x="1" y="10883"/>
                    <a:pt x="72" y="10954"/>
                    <a:pt x="168" y="10954"/>
                  </a:cubicBezTo>
                  <a:lnTo>
                    <a:pt x="1846" y="10954"/>
                  </a:lnTo>
                  <a:cubicBezTo>
                    <a:pt x="1942" y="10954"/>
                    <a:pt x="2013" y="10883"/>
                    <a:pt x="2013" y="10788"/>
                  </a:cubicBezTo>
                  <a:cubicBezTo>
                    <a:pt x="2013" y="10704"/>
                    <a:pt x="1942" y="10621"/>
                    <a:pt x="1846" y="10621"/>
                  </a:cubicBezTo>
                  <a:lnTo>
                    <a:pt x="334" y="10621"/>
                  </a:lnTo>
                  <a:lnTo>
                    <a:pt x="334" y="4989"/>
                  </a:lnTo>
                  <a:lnTo>
                    <a:pt x="1084" y="5537"/>
                  </a:lnTo>
                  <a:cubicBezTo>
                    <a:pt x="1115" y="5554"/>
                    <a:pt x="1147" y="5562"/>
                    <a:pt x="1178" y="5562"/>
                  </a:cubicBezTo>
                  <a:cubicBezTo>
                    <a:pt x="1231" y="5562"/>
                    <a:pt x="1280" y="5539"/>
                    <a:pt x="1311" y="5501"/>
                  </a:cubicBezTo>
                  <a:cubicBezTo>
                    <a:pt x="1358" y="5430"/>
                    <a:pt x="1346" y="5323"/>
                    <a:pt x="1275" y="5287"/>
                  </a:cubicBezTo>
                  <a:lnTo>
                    <a:pt x="1049" y="5096"/>
                  </a:lnTo>
                  <a:lnTo>
                    <a:pt x="1049" y="4692"/>
                  </a:lnTo>
                  <a:lnTo>
                    <a:pt x="1049" y="4668"/>
                  </a:lnTo>
                  <a:lnTo>
                    <a:pt x="1049" y="4656"/>
                  </a:lnTo>
                  <a:lnTo>
                    <a:pt x="1049" y="2013"/>
                  </a:lnTo>
                  <a:lnTo>
                    <a:pt x="9169" y="2013"/>
                  </a:lnTo>
                  <a:lnTo>
                    <a:pt x="9169" y="2620"/>
                  </a:lnTo>
                  <a:cubicBezTo>
                    <a:pt x="9169" y="2703"/>
                    <a:pt x="9240" y="2787"/>
                    <a:pt x="9335" y="2787"/>
                  </a:cubicBezTo>
                  <a:cubicBezTo>
                    <a:pt x="9419" y="2787"/>
                    <a:pt x="9490" y="2703"/>
                    <a:pt x="9490" y="2620"/>
                  </a:cubicBezTo>
                  <a:lnTo>
                    <a:pt x="9490" y="1846"/>
                  </a:lnTo>
                  <a:cubicBezTo>
                    <a:pt x="9466" y="1751"/>
                    <a:pt x="9395" y="1679"/>
                    <a:pt x="9300" y="1679"/>
                  </a:cubicBezTo>
                  <a:lnTo>
                    <a:pt x="6930" y="1679"/>
                  </a:lnTo>
                  <a:lnTo>
                    <a:pt x="5299" y="36"/>
                  </a:lnTo>
                  <a:cubicBezTo>
                    <a:pt x="5269" y="13"/>
                    <a:pt x="5228" y="1"/>
                    <a:pt x="5186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6954883" y="3306382"/>
              <a:ext cx="42012" cy="41980"/>
            </a:xfrm>
            <a:custGeom>
              <a:avLst/>
              <a:gdLst/>
              <a:ahLst/>
              <a:cxnLst/>
              <a:rect l="l" t="t" r="r" b="b"/>
              <a:pathLst>
                <a:path w="1323" h="1322" extrusionOk="0">
                  <a:moveTo>
                    <a:pt x="1001" y="322"/>
                  </a:moveTo>
                  <a:lnTo>
                    <a:pt x="1001" y="988"/>
                  </a:lnTo>
                  <a:lnTo>
                    <a:pt x="322" y="988"/>
                  </a:lnTo>
                  <a:lnTo>
                    <a:pt x="322" y="322"/>
                  </a:lnTo>
                  <a:close/>
                  <a:moveTo>
                    <a:pt x="167" y="0"/>
                  </a:moveTo>
                  <a:cubicBezTo>
                    <a:pt x="72" y="0"/>
                    <a:pt x="1" y="72"/>
                    <a:pt x="1" y="155"/>
                  </a:cubicBezTo>
                  <a:lnTo>
                    <a:pt x="1" y="1155"/>
                  </a:lnTo>
                  <a:cubicBezTo>
                    <a:pt x="1" y="1250"/>
                    <a:pt x="72" y="1322"/>
                    <a:pt x="167" y="1322"/>
                  </a:cubicBezTo>
                  <a:lnTo>
                    <a:pt x="1155" y="1322"/>
                  </a:lnTo>
                  <a:cubicBezTo>
                    <a:pt x="1251" y="1322"/>
                    <a:pt x="1322" y="1250"/>
                    <a:pt x="1322" y="1155"/>
                  </a:cubicBezTo>
                  <a:lnTo>
                    <a:pt x="1322" y="155"/>
                  </a:lnTo>
                  <a:cubicBezTo>
                    <a:pt x="1310" y="72"/>
                    <a:pt x="1239" y="0"/>
                    <a:pt x="1155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7013122" y="3306382"/>
              <a:ext cx="32168" cy="10225"/>
            </a:xfrm>
            <a:custGeom>
              <a:avLst/>
              <a:gdLst/>
              <a:ahLst/>
              <a:cxnLst/>
              <a:rect l="l" t="t" r="r" b="b"/>
              <a:pathLst>
                <a:path w="1013" h="322" extrusionOk="0">
                  <a:moveTo>
                    <a:pt x="155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55" y="322"/>
                  </a:cubicBezTo>
                  <a:lnTo>
                    <a:pt x="845" y="322"/>
                  </a:lnTo>
                  <a:cubicBezTo>
                    <a:pt x="929" y="322"/>
                    <a:pt x="1012" y="250"/>
                    <a:pt x="1012" y="155"/>
                  </a:cubicBezTo>
                  <a:cubicBezTo>
                    <a:pt x="1012" y="72"/>
                    <a:pt x="929" y="0"/>
                    <a:pt x="845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7013471" y="3333596"/>
              <a:ext cx="105903" cy="10606"/>
            </a:xfrm>
            <a:custGeom>
              <a:avLst/>
              <a:gdLst/>
              <a:ahLst/>
              <a:cxnLst/>
              <a:rect l="l" t="t" r="r" b="b"/>
              <a:pathLst>
                <a:path w="3335" h="334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34"/>
                    <a:pt x="168" y="334"/>
                  </a:cubicBezTo>
                  <a:lnTo>
                    <a:pt x="3168" y="334"/>
                  </a:lnTo>
                  <a:cubicBezTo>
                    <a:pt x="3251" y="334"/>
                    <a:pt x="3335" y="250"/>
                    <a:pt x="3335" y="167"/>
                  </a:cubicBezTo>
                  <a:cubicBezTo>
                    <a:pt x="3335" y="60"/>
                    <a:pt x="3263" y="0"/>
                    <a:pt x="3168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2"/>
            <p:cNvSpPr/>
            <p:nvPr/>
          </p:nvSpPr>
          <p:spPr>
            <a:xfrm>
              <a:off x="6966982" y="3375576"/>
              <a:ext cx="63923" cy="10606"/>
            </a:xfrm>
            <a:custGeom>
              <a:avLst/>
              <a:gdLst/>
              <a:ahLst/>
              <a:cxnLst/>
              <a:rect l="l" t="t" r="r" b="b"/>
              <a:pathLst>
                <a:path w="2013" h="334" extrusionOk="0">
                  <a:moveTo>
                    <a:pt x="167" y="0"/>
                  </a:moveTo>
                  <a:cubicBezTo>
                    <a:pt x="84" y="0"/>
                    <a:pt x="1" y="71"/>
                    <a:pt x="1" y="167"/>
                  </a:cubicBezTo>
                  <a:cubicBezTo>
                    <a:pt x="1" y="262"/>
                    <a:pt x="84" y="333"/>
                    <a:pt x="167" y="333"/>
                  </a:cubicBezTo>
                  <a:lnTo>
                    <a:pt x="1846" y="333"/>
                  </a:lnTo>
                  <a:cubicBezTo>
                    <a:pt x="1941" y="333"/>
                    <a:pt x="2013" y="262"/>
                    <a:pt x="2013" y="167"/>
                  </a:cubicBezTo>
                  <a:cubicBezTo>
                    <a:pt x="2013" y="71"/>
                    <a:pt x="1941" y="0"/>
                    <a:pt x="1846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2"/>
            <p:cNvSpPr/>
            <p:nvPr/>
          </p:nvSpPr>
          <p:spPr>
            <a:xfrm>
              <a:off x="6928781" y="3524157"/>
              <a:ext cx="52237" cy="10225"/>
            </a:xfrm>
            <a:custGeom>
              <a:avLst/>
              <a:gdLst/>
              <a:ahLst/>
              <a:cxnLst/>
              <a:rect l="l" t="t" r="r" b="b"/>
              <a:pathLst>
                <a:path w="1645" h="322" extrusionOk="0">
                  <a:moveTo>
                    <a:pt x="168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68" y="322"/>
                  </a:cubicBezTo>
                  <a:lnTo>
                    <a:pt x="1477" y="322"/>
                  </a:lnTo>
                  <a:cubicBezTo>
                    <a:pt x="1561" y="322"/>
                    <a:pt x="1644" y="250"/>
                    <a:pt x="1644" y="167"/>
                  </a:cubicBezTo>
                  <a:cubicBezTo>
                    <a:pt x="1644" y="72"/>
                    <a:pt x="1561" y="0"/>
                    <a:pt x="1477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2"/>
            <p:cNvSpPr/>
            <p:nvPr/>
          </p:nvSpPr>
          <p:spPr>
            <a:xfrm>
              <a:off x="6945420" y="3314701"/>
              <a:ext cx="274141" cy="248800"/>
            </a:xfrm>
            <a:custGeom>
              <a:avLst/>
              <a:gdLst/>
              <a:ahLst/>
              <a:cxnLst/>
              <a:rect l="l" t="t" r="r" b="b"/>
              <a:pathLst>
                <a:path w="8633" h="7835" extrusionOk="0">
                  <a:moveTo>
                    <a:pt x="5835" y="3274"/>
                  </a:moveTo>
                  <a:lnTo>
                    <a:pt x="5323" y="3632"/>
                  </a:lnTo>
                  <a:lnTo>
                    <a:pt x="1787" y="3632"/>
                  </a:lnTo>
                  <a:lnTo>
                    <a:pt x="1275" y="3274"/>
                  </a:lnTo>
                  <a:close/>
                  <a:moveTo>
                    <a:pt x="4882" y="3965"/>
                  </a:moveTo>
                  <a:lnTo>
                    <a:pt x="4370" y="4322"/>
                  </a:lnTo>
                  <a:lnTo>
                    <a:pt x="2739" y="4322"/>
                  </a:lnTo>
                  <a:lnTo>
                    <a:pt x="2227" y="3965"/>
                  </a:lnTo>
                  <a:close/>
                  <a:moveTo>
                    <a:pt x="3930" y="4632"/>
                  </a:moveTo>
                  <a:lnTo>
                    <a:pt x="3561" y="4894"/>
                  </a:lnTo>
                  <a:lnTo>
                    <a:pt x="3180" y="4632"/>
                  </a:lnTo>
                  <a:close/>
                  <a:moveTo>
                    <a:pt x="7752" y="0"/>
                  </a:moveTo>
                  <a:cubicBezTo>
                    <a:pt x="7668" y="0"/>
                    <a:pt x="7585" y="72"/>
                    <a:pt x="7585" y="167"/>
                  </a:cubicBezTo>
                  <a:lnTo>
                    <a:pt x="7585" y="1560"/>
                  </a:lnTo>
                  <a:lnTo>
                    <a:pt x="7585" y="1977"/>
                  </a:lnTo>
                  <a:lnTo>
                    <a:pt x="6252" y="2929"/>
                  </a:lnTo>
                  <a:lnTo>
                    <a:pt x="799" y="2929"/>
                  </a:lnTo>
                  <a:lnTo>
                    <a:pt x="263" y="2548"/>
                  </a:lnTo>
                  <a:cubicBezTo>
                    <a:pt x="233" y="2528"/>
                    <a:pt x="197" y="2519"/>
                    <a:pt x="162" y="2519"/>
                  </a:cubicBezTo>
                  <a:cubicBezTo>
                    <a:pt x="114" y="2519"/>
                    <a:pt x="69" y="2537"/>
                    <a:pt x="48" y="2572"/>
                  </a:cubicBezTo>
                  <a:cubicBezTo>
                    <a:pt x="1" y="2643"/>
                    <a:pt x="13" y="2750"/>
                    <a:pt x="72" y="2798"/>
                  </a:cubicBezTo>
                  <a:lnTo>
                    <a:pt x="3442" y="5215"/>
                  </a:lnTo>
                  <a:cubicBezTo>
                    <a:pt x="3472" y="5233"/>
                    <a:pt x="3504" y="5242"/>
                    <a:pt x="3537" y="5242"/>
                  </a:cubicBezTo>
                  <a:cubicBezTo>
                    <a:pt x="3570" y="5242"/>
                    <a:pt x="3602" y="5233"/>
                    <a:pt x="3632" y="5215"/>
                  </a:cubicBezTo>
                  <a:lnTo>
                    <a:pt x="8300" y="1858"/>
                  </a:lnTo>
                  <a:lnTo>
                    <a:pt x="8300" y="7501"/>
                  </a:lnTo>
                  <a:lnTo>
                    <a:pt x="941" y="7501"/>
                  </a:lnTo>
                  <a:cubicBezTo>
                    <a:pt x="846" y="7501"/>
                    <a:pt x="775" y="7572"/>
                    <a:pt x="775" y="7668"/>
                  </a:cubicBezTo>
                  <a:cubicBezTo>
                    <a:pt x="775" y="7751"/>
                    <a:pt x="846" y="7834"/>
                    <a:pt x="941" y="7834"/>
                  </a:cubicBezTo>
                  <a:lnTo>
                    <a:pt x="8454" y="7834"/>
                  </a:lnTo>
                  <a:cubicBezTo>
                    <a:pt x="8538" y="7834"/>
                    <a:pt x="8621" y="7751"/>
                    <a:pt x="8621" y="7668"/>
                  </a:cubicBezTo>
                  <a:lnTo>
                    <a:pt x="8621" y="1548"/>
                  </a:lnTo>
                  <a:cubicBezTo>
                    <a:pt x="8625" y="1552"/>
                    <a:pt x="8628" y="1553"/>
                    <a:pt x="8629" y="1553"/>
                  </a:cubicBezTo>
                  <a:cubicBezTo>
                    <a:pt x="8633" y="1553"/>
                    <a:pt x="8633" y="1548"/>
                    <a:pt x="8633" y="1548"/>
                  </a:cubicBezTo>
                  <a:cubicBezTo>
                    <a:pt x="8621" y="1477"/>
                    <a:pt x="8561" y="1417"/>
                    <a:pt x="8466" y="1417"/>
                  </a:cubicBezTo>
                  <a:lnTo>
                    <a:pt x="7919" y="1417"/>
                  </a:lnTo>
                  <a:lnTo>
                    <a:pt x="7919" y="167"/>
                  </a:lnTo>
                  <a:cubicBezTo>
                    <a:pt x="7919" y="72"/>
                    <a:pt x="7847" y="0"/>
                    <a:pt x="7752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9" name="Google Shape;459;p22"/>
          <p:cNvSpPr/>
          <p:nvPr/>
        </p:nvSpPr>
        <p:spPr>
          <a:xfrm>
            <a:off x="2666743" y="5177640"/>
            <a:ext cx="291711" cy="304424"/>
          </a:xfrm>
          <a:custGeom>
            <a:avLst/>
            <a:gdLst/>
            <a:ahLst/>
            <a:cxnLst/>
            <a:rect l="l" t="t" r="r" b="b"/>
            <a:pathLst>
              <a:path w="10181" h="10102" extrusionOk="0">
                <a:moveTo>
                  <a:pt x="2632" y="410"/>
                </a:moveTo>
                <a:lnTo>
                  <a:pt x="4085" y="2863"/>
                </a:lnTo>
                <a:lnTo>
                  <a:pt x="3311" y="3327"/>
                </a:lnTo>
                <a:lnTo>
                  <a:pt x="1858" y="874"/>
                </a:lnTo>
                <a:lnTo>
                  <a:pt x="2632" y="410"/>
                </a:lnTo>
                <a:close/>
                <a:moveTo>
                  <a:pt x="2715" y="0"/>
                </a:moveTo>
                <a:cubicBezTo>
                  <a:pt x="2684" y="0"/>
                  <a:pt x="2655" y="12"/>
                  <a:pt x="2620" y="29"/>
                </a:cubicBezTo>
                <a:lnTo>
                  <a:pt x="1537" y="660"/>
                </a:lnTo>
                <a:cubicBezTo>
                  <a:pt x="1442" y="708"/>
                  <a:pt x="1418" y="827"/>
                  <a:pt x="1477" y="922"/>
                </a:cubicBezTo>
                <a:lnTo>
                  <a:pt x="1573" y="1101"/>
                </a:lnTo>
                <a:lnTo>
                  <a:pt x="1132" y="1339"/>
                </a:lnTo>
                <a:cubicBezTo>
                  <a:pt x="668" y="1577"/>
                  <a:pt x="322" y="1993"/>
                  <a:pt x="168" y="2482"/>
                </a:cubicBezTo>
                <a:cubicBezTo>
                  <a:pt x="1" y="2982"/>
                  <a:pt x="49" y="3506"/>
                  <a:pt x="263" y="3982"/>
                </a:cubicBezTo>
                <a:cubicBezTo>
                  <a:pt x="489" y="4446"/>
                  <a:pt x="1180" y="5220"/>
                  <a:pt x="1692" y="5803"/>
                </a:cubicBezTo>
                <a:cubicBezTo>
                  <a:pt x="1727" y="5839"/>
                  <a:pt x="1787" y="5863"/>
                  <a:pt x="1835" y="5863"/>
                </a:cubicBezTo>
                <a:cubicBezTo>
                  <a:pt x="1870" y="5863"/>
                  <a:pt x="1918" y="5839"/>
                  <a:pt x="1954" y="5815"/>
                </a:cubicBezTo>
                <a:cubicBezTo>
                  <a:pt x="2025" y="5744"/>
                  <a:pt x="2025" y="5637"/>
                  <a:pt x="1965" y="5565"/>
                </a:cubicBezTo>
                <a:cubicBezTo>
                  <a:pt x="1251" y="4768"/>
                  <a:pt x="763" y="4149"/>
                  <a:pt x="596" y="3815"/>
                </a:cubicBezTo>
                <a:cubicBezTo>
                  <a:pt x="203" y="3029"/>
                  <a:pt x="525" y="2065"/>
                  <a:pt x="1299" y="1648"/>
                </a:cubicBezTo>
                <a:lnTo>
                  <a:pt x="1751" y="1410"/>
                </a:lnTo>
                <a:lnTo>
                  <a:pt x="2763" y="3125"/>
                </a:lnTo>
                <a:cubicBezTo>
                  <a:pt x="2668" y="3160"/>
                  <a:pt x="2573" y="3220"/>
                  <a:pt x="2501" y="3303"/>
                </a:cubicBezTo>
                <a:cubicBezTo>
                  <a:pt x="2096" y="3660"/>
                  <a:pt x="2037" y="4232"/>
                  <a:pt x="2346" y="4672"/>
                </a:cubicBezTo>
                <a:cubicBezTo>
                  <a:pt x="2513" y="4887"/>
                  <a:pt x="5299" y="7685"/>
                  <a:pt x="5525" y="7839"/>
                </a:cubicBezTo>
                <a:cubicBezTo>
                  <a:pt x="5704" y="7970"/>
                  <a:pt x="5906" y="8030"/>
                  <a:pt x="6133" y="8030"/>
                </a:cubicBezTo>
                <a:cubicBezTo>
                  <a:pt x="6418" y="8030"/>
                  <a:pt x="6692" y="7911"/>
                  <a:pt x="6907" y="7673"/>
                </a:cubicBezTo>
                <a:cubicBezTo>
                  <a:pt x="6978" y="7601"/>
                  <a:pt x="7038" y="7494"/>
                  <a:pt x="7085" y="7387"/>
                </a:cubicBezTo>
                <a:lnTo>
                  <a:pt x="8800" y="8399"/>
                </a:lnTo>
                <a:lnTo>
                  <a:pt x="8562" y="8863"/>
                </a:lnTo>
                <a:cubicBezTo>
                  <a:pt x="8267" y="9418"/>
                  <a:pt x="7695" y="9741"/>
                  <a:pt x="7107" y="9741"/>
                </a:cubicBezTo>
                <a:cubicBezTo>
                  <a:pt x="6862" y="9741"/>
                  <a:pt x="6614" y="9685"/>
                  <a:pt x="6383" y="9566"/>
                </a:cubicBezTo>
                <a:cubicBezTo>
                  <a:pt x="5764" y="9256"/>
                  <a:pt x="4097" y="7768"/>
                  <a:pt x="2513" y="6113"/>
                </a:cubicBezTo>
                <a:cubicBezTo>
                  <a:pt x="2477" y="6077"/>
                  <a:pt x="2433" y="6059"/>
                  <a:pt x="2388" y="6059"/>
                </a:cubicBezTo>
                <a:cubicBezTo>
                  <a:pt x="2344" y="6059"/>
                  <a:pt x="2299" y="6077"/>
                  <a:pt x="2263" y="6113"/>
                </a:cubicBezTo>
                <a:cubicBezTo>
                  <a:pt x="2192" y="6184"/>
                  <a:pt x="2192" y="6292"/>
                  <a:pt x="2263" y="6363"/>
                </a:cubicBezTo>
                <a:cubicBezTo>
                  <a:pt x="3656" y="7839"/>
                  <a:pt x="5466" y="9518"/>
                  <a:pt x="6240" y="9887"/>
                </a:cubicBezTo>
                <a:cubicBezTo>
                  <a:pt x="6514" y="10030"/>
                  <a:pt x="6811" y="10102"/>
                  <a:pt x="7109" y="10102"/>
                </a:cubicBezTo>
                <a:cubicBezTo>
                  <a:pt x="7323" y="10102"/>
                  <a:pt x="7526" y="10066"/>
                  <a:pt x="7740" y="9994"/>
                </a:cubicBezTo>
                <a:cubicBezTo>
                  <a:pt x="8240" y="9828"/>
                  <a:pt x="8645" y="9494"/>
                  <a:pt x="8883" y="9030"/>
                </a:cubicBezTo>
                <a:lnTo>
                  <a:pt x="9121" y="8578"/>
                </a:lnTo>
                <a:lnTo>
                  <a:pt x="9300" y="8685"/>
                </a:lnTo>
                <a:cubicBezTo>
                  <a:pt x="9335" y="8697"/>
                  <a:pt x="9359" y="8721"/>
                  <a:pt x="9395" y="8721"/>
                </a:cubicBezTo>
                <a:cubicBezTo>
                  <a:pt x="9455" y="8721"/>
                  <a:pt x="9514" y="8685"/>
                  <a:pt x="9538" y="8625"/>
                </a:cubicBezTo>
                <a:lnTo>
                  <a:pt x="10181" y="7542"/>
                </a:lnTo>
                <a:cubicBezTo>
                  <a:pt x="10169" y="7494"/>
                  <a:pt x="10169" y="7447"/>
                  <a:pt x="10169" y="7411"/>
                </a:cubicBezTo>
                <a:cubicBezTo>
                  <a:pt x="10157" y="7363"/>
                  <a:pt x="10121" y="7316"/>
                  <a:pt x="10074" y="7304"/>
                </a:cubicBezTo>
                <a:lnTo>
                  <a:pt x="8871" y="6589"/>
                </a:lnTo>
                <a:cubicBezTo>
                  <a:pt x="8845" y="6574"/>
                  <a:pt x="8816" y="6568"/>
                  <a:pt x="8788" y="6568"/>
                </a:cubicBezTo>
                <a:cubicBezTo>
                  <a:pt x="8725" y="6568"/>
                  <a:pt x="8662" y="6600"/>
                  <a:pt x="8621" y="6649"/>
                </a:cubicBezTo>
                <a:cubicBezTo>
                  <a:pt x="8573" y="6732"/>
                  <a:pt x="8609" y="6839"/>
                  <a:pt x="8681" y="6899"/>
                </a:cubicBezTo>
                <a:lnTo>
                  <a:pt x="9740" y="7530"/>
                </a:lnTo>
                <a:lnTo>
                  <a:pt x="9276" y="8304"/>
                </a:lnTo>
                <a:lnTo>
                  <a:pt x="6823" y="6851"/>
                </a:lnTo>
                <a:lnTo>
                  <a:pt x="7276" y="6077"/>
                </a:lnTo>
                <a:lnTo>
                  <a:pt x="8038" y="6530"/>
                </a:lnTo>
                <a:cubicBezTo>
                  <a:pt x="8064" y="6545"/>
                  <a:pt x="8092" y="6551"/>
                  <a:pt x="8121" y="6551"/>
                </a:cubicBezTo>
                <a:cubicBezTo>
                  <a:pt x="8184" y="6551"/>
                  <a:pt x="8247" y="6519"/>
                  <a:pt x="8288" y="6470"/>
                </a:cubicBezTo>
                <a:cubicBezTo>
                  <a:pt x="8335" y="6375"/>
                  <a:pt x="8312" y="6280"/>
                  <a:pt x="8228" y="6220"/>
                </a:cubicBezTo>
                <a:lnTo>
                  <a:pt x="7311" y="5684"/>
                </a:lnTo>
                <a:cubicBezTo>
                  <a:pt x="7281" y="5662"/>
                  <a:pt x="7251" y="5653"/>
                  <a:pt x="7221" y="5653"/>
                </a:cubicBezTo>
                <a:cubicBezTo>
                  <a:pt x="7203" y="5653"/>
                  <a:pt x="7186" y="5656"/>
                  <a:pt x="7169" y="5661"/>
                </a:cubicBezTo>
                <a:cubicBezTo>
                  <a:pt x="7133" y="5684"/>
                  <a:pt x="7085" y="5708"/>
                  <a:pt x="7073" y="5756"/>
                </a:cubicBezTo>
                <a:lnTo>
                  <a:pt x="6430" y="6839"/>
                </a:lnTo>
                <a:cubicBezTo>
                  <a:pt x="6383" y="6935"/>
                  <a:pt x="6418" y="7030"/>
                  <a:pt x="6490" y="7089"/>
                </a:cubicBezTo>
                <a:lnTo>
                  <a:pt x="6728" y="7244"/>
                </a:lnTo>
                <a:lnTo>
                  <a:pt x="6716" y="7268"/>
                </a:lnTo>
                <a:cubicBezTo>
                  <a:pt x="6680" y="7351"/>
                  <a:pt x="6633" y="7411"/>
                  <a:pt x="6597" y="7470"/>
                </a:cubicBezTo>
                <a:cubicBezTo>
                  <a:pt x="6466" y="7615"/>
                  <a:pt x="6284" y="7692"/>
                  <a:pt x="6098" y="7692"/>
                </a:cubicBezTo>
                <a:cubicBezTo>
                  <a:pt x="5962" y="7692"/>
                  <a:pt x="5825" y="7651"/>
                  <a:pt x="5704" y="7566"/>
                </a:cubicBezTo>
                <a:cubicBezTo>
                  <a:pt x="5514" y="7423"/>
                  <a:pt x="2751" y="4672"/>
                  <a:pt x="2608" y="4470"/>
                </a:cubicBezTo>
                <a:cubicBezTo>
                  <a:pt x="2394" y="4196"/>
                  <a:pt x="2442" y="3815"/>
                  <a:pt x="2716" y="3577"/>
                </a:cubicBezTo>
                <a:cubicBezTo>
                  <a:pt x="2775" y="3541"/>
                  <a:pt x="2835" y="3494"/>
                  <a:pt x="2906" y="3458"/>
                </a:cubicBezTo>
                <a:lnTo>
                  <a:pt x="2930" y="3446"/>
                </a:lnTo>
                <a:lnTo>
                  <a:pt x="3085" y="3684"/>
                </a:lnTo>
                <a:cubicBezTo>
                  <a:pt x="3108" y="3744"/>
                  <a:pt x="3168" y="3779"/>
                  <a:pt x="3228" y="3779"/>
                </a:cubicBezTo>
                <a:cubicBezTo>
                  <a:pt x="3263" y="3779"/>
                  <a:pt x="3287" y="3756"/>
                  <a:pt x="3323" y="3744"/>
                </a:cubicBezTo>
                <a:lnTo>
                  <a:pt x="4406" y="3101"/>
                </a:lnTo>
                <a:cubicBezTo>
                  <a:pt x="4454" y="3077"/>
                  <a:pt x="4478" y="3041"/>
                  <a:pt x="4490" y="3006"/>
                </a:cubicBezTo>
                <a:cubicBezTo>
                  <a:pt x="4513" y="2958"/>
                  <a:pt x="4490" y="2910"/>
                  <a:pt x="4478" y="2863"/>
                </a:cubicBezTo>
                <a:lnTo>
                  <a:pt x="2858" y="100"/>
                </a:lnTo>
                <a:cubicBezTo>
                  <a:pt x="2823" y="53"/>
                  <a:pt x="2799" y="29"/>
                  <a:pt x="2751" y="5"/>
                </a:cubicBezTo>
                <a:cubicBezTo>
                  <a:pt x="2739" y="2"/>
                  <a:pt x="2727" y="0"/>
                  <a:pt x="2715" y="0"/>
                </a:cubicBezTo>
                <a:close/>
              </a:path>
            </a:pathLst>
          </a:custGeom>
          <a:solidFill>
            <a:srgbClr val="094B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22"/>
          <p:cNvSpPr txBox="1"/>
          <p:nvPr/>
        </p:nvSpPr>
        <p:spPr>
          <a:xfrm>
            <a:off x="3052232" y="5593357"/>
            <a:ext cx="2082258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</a:t>
            </a:r>
            <a:r>
              <a:rPr lang="en-US" sz="14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uchsheva</a:t>
            </a:r>
            <a:r>
              <a:rPr lang="en-US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3105@bk.ru</a:t>
            </a:r>
            <a:endParaRPr sz="14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1" name="Google Shape;461;p22"/>
          <p:cNvSpPr txBox="1"/>
          <p:nvPr/>
        </p:nvSpPr>
        <p:spPr>
          <a:xfrm>
            <a:off x="7209594" y="4542151"/>
            <a:ext cx="23778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Команда проекта: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Гндоян</a:t>
            </a:r>
            <a:r>
              <a:rPr lang="ru-RU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И.А.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Тришкин К.С.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Лучшева Г.В.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b="0" i="0" u="none" strike="noStrike" cap="none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Заиченко Е.Н.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6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Бердникова М.Е.</a:t>
            </a:r>
            <a:endParaRPr sz="1600" b="0" i="0" u="none" strike="noStrike" cap="none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62" name="Google Shape;462;p22"/>
          <p:cNvCxnSpPr/>
          <p:nvPr/>
        </p:nvCxnSpPr>
        <p:spPr>
          <a:xfrm>
            <a:off x="4701543" y="921454"/>
            <a:ext cx="2787900" cy="0"/>
          </a:xfrm>
          <a:prstGeom prst="straightConnector1">
            <a:avLst/>
          </a:prstGeom>
          <a:noFill/>
          <a:ln w="9525" cap="flat" cmpd="sng">
            <a:solidFill>
              <a:srgbClr val="0460D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3" name="Google Shape;463;p22"/>
          <p:cNvSpPr txBox="1"/>
          <p:nvPr/>
        </p:nvSpPr>
        <p:spPr>
          <a:xfrm>
            <a:off x="11435523" y="113935"/>
            <a:ext cx="6585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4" name="Google Shape;464;p22"/>
          <p:cNvGrpSpPr/>
          <p:nvPr/>
        </p:nvGrpSpPr>
        <p:grpSpPr>
          <a:xfrm>
            <a:off x="6767787" y="4675048"/>
            <a:ext cx="250518" cy="336510"/>
            <a:chOff x="5800725" y="3785989"/>
            <a:chExt cx="277644" cy="354594"/>
          </a:xfrm>
        </p:grpSpPr>
        <p:sp>
          <p:nvSpPr>
            <p:cNvPr id="465" name="Google Shape;465;p22"/>
            <p:cNvSpPr/>
            <p:nvPr/>
          </p:nvSpPr>
          <p:spPr>
            <a:xfrm>
              <a:off x="5901055" y="3896869"/>
              <a:ext cx="10613" cy="15872"/>
            </a:xfrm>
            <a:custGeom>
              <a:avLst/>
              <a:gdLst/>
              <a:ahLst/>
              <a:cxnLst/>
              <a:rect l="l" t="t" r="r" b="b"/>
              <a:pathLst>
                <a:path w="335" h="501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lnTo>
                    <a:pt x="1" y="346"/>
                  </a:lnTo>
                  <a:cubicBezTo>
                    <a:pt x="1" y="429"/>
                    <a:pt x="72" y="501"/>
                    <a:pt x="168" y="501"/>
                  </a:cubicBezTo>
                  <a:cubicBezTo>
                    <a:pt x="251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34" y="72"/>
                    <a:pt x="251" y="1"/>
                    <a:pt x="168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2"/>
            <p:cNvSpPr/>
            <p:nvPr/>
          </p:nvSpPr>
          <p:spPr>
            <a:xfrm>
              <a:off x="5968217" y="3896869"/>
              <a:ext cx="10201" cy="15872"/>
            </a:xfrm>
            <a:custGeom>
              <a:avLst/>
              <a:gdLst/>
              <a:ahLst/>
              <a:cxnLst/>
              <a:rect l="l" t="t" r="r" b="b"/>
              <a:pathLst>
                <a:path w="322" h="501" extrusionOk="0">
                  <a:moveTo>
                    <a:pt x="155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72" y="501"/>
                    <a:pt x="155" y="501"/>
                  </a:cubicBezTo>
                  <a:cubicBezTo>
                    <a:pt x="250" y="501"/>
                    <a:pt x="322" y="429"/>
                    <a:pt x="322" y="346"/>
                  </a:cubicBezTo>
                  <a:lnTo>
                    <a:pt x="322" y="167"/>
                  </a:lnTo>
                  <a:cubicBezTo>
                    <a:pt x="322" y="72"/>
                    <a:pt x="250" y="1"/>
                    <a:pt x="155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5916547" y="3935804"/>
              <a:ext cx="45271" cy="16157"/>
            </a:xfrm>
            <a:custGeom>
              <a:avLst/>
              <a:gdLst/>
              <a:ahLst/>
              <a:cxnLst/>
              <a:rect l="l" t="t" r="r" b="b"/>
              <a:pathLst>
                <a:path w="1429" h="510" extrusionOk="0">
                  <a:moveTo>
                    <a:pt x="188" y="1"/>
                  </a:moveTo>
                  <a:cubicBezTo>
                    <a:pt x="146" y="1"/>
                    <a:pt x="101" y="16"/>
                    <a:pt x="60" y="46"/>
                  </a:cubicBezTo>
                  <a:cubicBezTo>
                    <a:pt x="0" y="105"/>
                    <a:pt x="0" y="212"/>
                    <a:pt x="60" y="284"/>
                  </a:cubicBezTo>
                  <a:cubicBezTo>
                    <a:pt x="214" y="427"/>
                    <a:pt x="453" y="510"/>
                    <a:pt x="703" y="510"/>
                  </a:cubicBezTo>
                  <a:cubicBezTo>
                    <a:pt x="976" y="510"/>
                    <a:pt x="1215" y="427"/>
                    <a:pt x="1345" y="284"/>
                  </a:cubicBezTo>
                  <a:cubicBezTo>
                    <a:pt x="1429" y="212"/>
                    <a:pt x="1429" y="105"/>
                    <a:pt x="1369" y="46"/>
                  </a:cubicBezTo>
                  <a:cubicBezTo>
                    <a:pt x="1340" y="16"/>
                    <a:pt x="1301" y="1"/>
                    <a:pt x="1259" y="1"/>
                  </a:cubicBezTo>
                  <a:cubicBezTo>
                    <a:pt x="1217" y="1"/>
                    <a:pt x="1173" y="16"/>
                    <a:pt x="1131" y="46"/>
                  </a:cubicBezTo>
                  <a:cubicBezTo>
                    <a:pt x="1072" y="105"/>
                    <a:pt x="929" y="188"/>
                    <a:pt x="714" y="188"/>
                  </a:cubicBezTo>
                  <a:cubicBezTo>
                    <a:pt x="512" y="188"/>
                    <a:pt x="357" y="105"/>
                    <a:pt x="298" y="46"/>
                  </a:cubicBezTo>
                  <a:cubicBezTo>
                    <a:pt x="268" y="16"/>
                    <a:pt x="229" y="1"/>
                    <a:pt x="188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2"/>
            <p:cNvSpPr/>
            <p:nvPr/>
          </p:nvSpPr>
          <p:spPr>
            <a:xfrm>
              <a:off x="5895416" y="3879888"/>
              <a:ext cx="21891" cy="10233"/>
            </a:xfrm>
            <a:custGeom>
              <a:avLst/>
              <a:gdLst/>
              <a:ahLst/>
              <a:cxnLst/>
              <a:rect l="l" t="t" r="r" b="b"/>
              <a:pathLst>
                <a:path w="691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524" y="322"/>
                  </a:lnTo>
                  <a:cubicBezTo>
                    <a:pt x="608" y="322"/>
                    <a:pt x="679" y="251"/>
                    <a:pt x="679" y="168"/>
                  </a:cubicBezTo>
                  <a:cubicBezTo>
                    <a:pt x="691" y="72"/>
                    <a:pt x="608" y="1"/>
                    <a:pt x="524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2"/>
            <p:cNvSpPr/>
            <p:nvPr/>
          </p:nvSpPr>
          <p:spPr>
            <a:xfrm>
              <a:off x="5961786" y="3879888"/>
              <a:ext cx="21923" cy="10233"/>
            </a:xfrm>
            <a:custGeom>
              <a:avLst/>
              <a:gdLst/>
              <a:ahLst/>
              <a:cxnLst/>
              <a:rect l="l" t="t" r="r" b="b"/>
              <a:pathLst>
                <a:path w="692" h="323" extrusionOk="0">
                  <a:moveTo>
                    <a:pt x="168" y="1"/>
                  </a:moveTo>
                  <a:cubicBezTo>
                    <a:pt x="84" y="1"/>
                    <a:pt x="1" y="72"/>
                    <a:pt x="1" y="168"/>
                  </a:cubicBezTo>
                  <a:cubicBezTo>
                    <a:pt x="1" y="251"/>
                    <a:pt x="84" y="322"/>
                    <a:pt x="168" y="322"/>
                  </a:cubicBezTo>
                  <a:lnTo>
                    <a:pt x="525" y="322"/>
                  </a:lnTo>
                  <a:cubicBezTo>
                    <a:pt x="620" y="322"/>
                    <a:pt x="691" y="251"/>
                    <a:pt x="691" y="168"/>
                  </a:cubicBezTo>
                  <a:cubicBezTo>
                    <a:pt x="691" y="72"/>
                    <a:pt x="620" y="1"/>
                    <a:pt x="525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5800725" y="3785989"/>
              <a:ext cx="277644" cy="354594"/>
            </a:xfrm>
            <a:custGeom>
              <a:avLst/>
              <a:gdLst/>
              <a:ahLst/>
              <a:cxnLst/>
              <a:rect l="l" t="t" r="r" b="b"/>
              <a:pathLst>
                <a:path w="8764" h="11193" extrusionOk="0">
                  <a:moveTo>
                    <a:pt x="4716" y="310"/>
                  </a:moveTo>
                  <a:cubicBezTo>
                    <a:pt x="5323" y="310"/>
                    <a:pt x="5859" y="572"/>
                    <a:pt x="5978" y="905"/>
                  </a:cubicBezTo>
                  <a:cubicBezTo>
                    <a:pt x="6005" y="979"/>
                    <a:pt x="6062" y="1024"/>
                    <a:pt x="6130" y="1024"/>
                  </a:cubicBezTo>
                  <a:cubicBezTo>
                    <a:pt x="6150" y="1024"/>
                    <a:pt x="6171" y="1020"/>
                    <a:pt x="6192" y="1012"/>
                  </a:cubicBezTo>
                  <a:cubicBezTo>
                    <a:pt x="6275" y="988"/>
                    <a:pt x="6323" y="893"/>
                    <a:pt x="6299" y="810"/>
                  </a:cubicBezTo>
                  <a:cubicBezTo>
                    <a:pt x="6275" y="774"/>
                    <a:pt x="6275" y="750"/>
                    <a:pt x="6264" y="715"/>
                  </a:cubicBezTo>
                  <a:lnTo>
                    <a:pt x="6264" y="715"/>
                  </a:lnTo>
                  <a:cubicBezTo>
                    <a:pt x="6609" y="834"/>
                    <a:pt x="6859" y="1167"/>
                    <a:pt x="6859" y="1548"/>
                  </a:cubicBezTo>
                  <a:lnTo>
                    <a:pt x="6859" y="3322"/>
                  </a:lnTo>
                  <a:lnTo>
                    <a:pt x="6668" y="3322"/>
                  </a:lnTo>
                  <a:cubicBezTo>
                    <a:pt x="6561" y="3322"/>
                    <a:pt x="6478" y="3227"/>
                    <a:pt x="6478" y="3132"/>
                  </a:cubicBezTo>
                  <a:lnTo>
                    <a:pt x="6478" y="2953"/>
                  </a:lnTo>
                  <a:cubicBezTo>
                    <a:pt x="6478" y="2191"/>
                    <a:pt x="5918" y="1619"/>
                    <a:pt x="5894" y="1608"/>
                  </a:cubicBezTo>
                  <a:cubicBezTo>
                    <a:pt x="5858" y="1571"/>
                    <a:pt x="5815" y="1556"/>
                    <a:pt x="5770" y="1556"/>
                  </a:cubicBezTo>
                  <a:cubicBezTo>
                    <a:pt x="5756" y="1556"/>
                    <a:pt x="5742" y="1557"/>
                    <a:pt x="5728" y="1560"/>
                  </a:cubicBezTo>
                  <a:cubicBezTo>
                    <a:pt x="5195" y="1728"/>
                    <a:pt x="4526" y="1884"/>
                    <a:pt x="3873" y="1884"/>
                  </a:cubicBezTo>
                  <a:cubicBezTo>
                    <a:pt x="3418" y="1884"/>
                    <a:pt x="2971" y="1808"/>
                    <a:pt x="2585" y="1608"/>
                  </a:cubicBezTo>
                  <a:cubicBezTo>
                    <a:pt x="2251" y="1441"/>
                    <a:pt x="2049" y="1227"/>
                    <a:pt x="1953" y="1072"/>
                  </a:cubicBezTo>
                  <a:cubicBezTo>
                    <a:pt x="2311" y="988"/>
                    <a:pt x="2573" y="846"/>
                    <a:pt x="2811" y="750"/>
                  </a:cubicBezTo>
                  <a:cubicBezTo>
                    <a:pt x="3347" y="512"/>
                    <a:pt x="3763" y="310"/>
                    <a:pt x="4716" y="310"/>
                  </a:cubicBezTo>
                  <a:close/>
                  <a:moveTo>
                    <a:pt x="2049" y="1679"/>
                  </a:moveTo>
                  <a:cubicBezTo>
                    <a:pt x="2156" y="1762"/>
                    <a:pt x="2275" y="1846"/>
                    <a:pt x="2406" y="1905"/>
                  </a:cubicBezTo>
                  <a:cubicBezTo>
                    <a:pt x="2787" y="2096"/>
                    <a:pt x="3227" y="2203"/>
                    <a:pt x="3716" y="2215"/>
                  </a:cubicBezTo>
                  <a:cubicBezTo>
                    <a:pt x="3770" y="2217"/>
                    <a:pt x="3825" y="2218"/>
                    <a:pt x="3881" y="2218"/>
                  </a:cubicBezTo>
                  <a:cubicBezTo>
                    <a:pt x="4435" y="2218"/>
                    <a:pt x="5056" y="2111"/>
                    <a:pt x="5716" y="1905"/>
                  </a:cubicBezTo>
                  <a:cubicBezTo>
                    <a:pt x="5847" y="2072"/>
                    <a:pt x="6133" y="2453"/>
                    <a:pt x="6133" y="2953"/>
                  </a:cubicBezTo>
                  <a:lnTo>
                    <a:pt x="6133" y="3132"/>
                  </a:lnTo>
                  <a:cubicBezTo>
                    <a:pt x="6133" y="3405"/>
                    <a:pt x="6371" y="3644"/>
                    <a:pt x="6656" y="3644"/>
                  </a:cubicBezTo>
                  <a:lnTo>
                    <a:pt x="6918" y="3644"/>
                  </a:lnTo>
                  <a:cubicBezTo>
                    <a:pt x="6990" y="3644"/>
                    <a:pt x="7073" y="3679"/>
                    <a:pt x="7133" y="3739"/>
                  </a:cubicBezTo>
                  <a:cubicBezTo>
                    <a:pt x="7192" y="3798"/>
                    <a:pt x="7204" y="3870"/>
                    <a:pt x="7204" y="3941"/>
                  </a:cubicBezTo>
                  <a:cubicBezTo>
                    <a:pt x="7192" y="4084"/>
                    <a:pt x="7049" y="4203"/>
                    <a:pt x="6906" y="4203"/>
                  </a:cubicBezTo>
                  <a:lnTo>
                    <a:pt x="6835" y="4203"/>
                  </a:lnTo>
                  <a:lnTo>
                    <a:pt x="6835" y="4179"/>
                  </a:lnTo>
                  <a:cubicBezTo>
                    <a:pt x="6835" y="4096"/>
                    <a:pt x="6752" y="4025"/>
                    <a:pt x="6668" y="4025"/>
                  </a:cubicBezTo>
                  <a:cubicBezTo>
                    <a:pt x="6573" y="4025"/>
                    <a:pt x="6502" y="4096"/>
                    <a:pt x="6502" y="4179"/>
                  </a:cubicBezTo>
                  <a:cubicBezTo>
                    <a:pt x="6502" y="5358"/>
                    <a:pt x="5549" y="6311"/>
                    <a:pt x="4394" y="6311"/>
                  </a:cubicBezTo>
                  <a:cubicBezTo>
                    <a:pt x="3227" y="6311"/>
                    <a:pt x="2275" y="5358"/>
                    <a:pt x="2275" y="4203"/>
                  </a:cubicBezTo>
                  <a:cubicBezTo>
                    <a:pt x="2275" y="4108"/>
                    <a:pt x="2204" y="4036"/>
                    <a:pt x="2108" y="4036"/>
                  </a:cubicBezTo>
                  <a:cubicBezTo>
                    <a:pt x="2025" y="4036"/>
                    <a:pt x="1953" y="4108"/>
                    <a:pt x="1953" y="4203"/>
                  </a:cubicBezTo>
                  <a:lnTo>
                    <a:pt x="1953" y="4215"/>
                  </a:lnTo>
                  <a:lnTo>
                    <a:pt x="1846" y="4215"/>
                  </a:lnTo>
                  <a:cubicBezTo>
                    <a:pt x="1775" y="4215"/>
                    <a:pt x="1692" y="4179"/>
                    <a:pt x="1632" y="4120"/>
                  </a:cubicBezTo>
                  <a:cubicBezTo>
                    <a:pt x="1572" y="4060"/>
                    <a:pt x="1561" y="3989"/>
                    <a:pt x="1561" y="3917"/>
                  </a:cubicBezTo>
                  <a:cubicBezTo>
                    <a:pt x="1572" y="3786"/>
                    <a:pt x="1715" y="3667"/>
                    <a:pt x="1858" y="3667"/>
                  </a:cubicBezTo>
                  <a:lnTo>
                    <a:pt x="2096" y="3667"/>
                  </a:lnTo>
                  <a:cubicBezTo>
                    <a:pt x="2382" y="3667"/>
                    <a:pt x="2620" y="3429"/>
                    <a:pt x="2620" y="3143"/>
                  </a:cubicBezTo>
                  <a:lnTo>
                    <a:pt x="2620" y="2512"/>
                  </a:lnTo>
                  <a:cubicBezTo>
                    <a:pt x="2620" y="2429"/>
                    <a:pt x="2549" y="2346"/>
                    <a:pt x="2454" y="2346"/>
                  </a:cubicBezTo>
                  <a:cubicBezTo>
                    <a:pt x="2370" y="2346"/>
                    <a:pt x="2287" y="2429"/>
                    <a:pt x="2287" y="2512"/>
                  </a:cubicBezTo>
                  <a:lnTo>
                    <a:pt x="2287" y="3143"/>
                  </a:lnTo>
                  <a:cubicBezTo>
                    <a:pt x="2287" y="3251"/>
                    <a:pt x="2204" y="3334"/>
                    <a:pt x="2096" y="3334"/>
                  </a:cubicBezTo>
                  <a:lnTo>
                    <a:pt x="1906" y="3334"/>
                  </a:lnTo>
                  <a:lnTo>
                    <a:pt x="1906" y="2322"/>
                  </a:lnTo>
                  <a:cubicBezTo>
                    <a:pt x="1906" y="1941"/>
                    <a:pt x="2013" y="1762"/>
                    <a:pt x="2049" y="1679"/>
                  </a:cubicBezTo>
                  <a:close/>
                  <a:moveTo>
                    <a:pt x="5478" y="6406"/>
                  </a:moveTo>
                  <a:lnTo>
                    <a:pt x="5478" y="6799"/>
                  </a:lnTo>
                  <a:lnTo>
                    <a:pt x="5442" y="6799"/>
                  </a:lnTo>
                  <a:lnTo>
                    <a:pt x="5132" y="7870"/>
                  </a:lnTo>
                  <a:cubicBezTo>
                    <a:pt x="4906" y="7989"/>
                    <a:pt x="4644" y="8073"/>
                    <a:pt x="4394" y="8073"/>
                  </a:cubicBezTo>
                  <a:cubicBezTo>
                    <a:pt x="4120" y="8073"/>
                    <a:pt x="3870" y="8013"/>
                    <a:pt x="3644" y="7870"/>
                  </a:cubicBezTo>
                  <a:lnTo>
                    <a:pt x="3335" y="6799"/>
                  </a:lnTo>
                  <a:lnTo>
                    <a:pt x="3335" y="6406"/>
                  </a:lnTo>
                  <a:cubicBezTo>
                    <a:pt x="3656" y="6561"/>
                    <a:pt x="4013" y="6644"/>
                    <a:pt x="4406" y="6644"/>
                  </a:cubicBezTo>
                  <a:cubicBezTo>
                    <a:pt x="4787" y="6644"/>
                    <a:pt x="5144" y="6549"/>
                    <a:pt x="5478" y="6406"/>
                  </a:cubicBezTo>
                  <a:close/>
                  <a:moveTo>
                    <a:pt x="2644" y="10156"/>
                  </a:moveTo>
                  <a:lnTo>
                    <a:pt x="2644" y="10871"/>
                  </a:lnTo>
                  <a:lnTo>
                    <a:pt x="1215" y="10871"/>
                  </a:lnTo>
                  <a:lnTo>
                    <a:pt x="1215" y="10156"/>
                  </a:lnTo>
                  <a:lnTo>
                    <a:pt x="1775" y="10156"/>
                  </a:lnTo>
                  <a:lnTo>
                    <a:pt x="1775" y="10168"/>
                  </a:lnTo>
                  <a:cubicBezTo>
                    <a:pt x="1775" y="10251"/>
                    <a:pt x="1846" y="10335"/>
                    <a:pt x="1930" y="10335"/>
                  </a:cubicBezTo>
                  <a:cubicBezTo>
                    <a:pt x="2025" y="10335"/>
                    <a:pt x="2096" y="10251"/>
                    <a:pt x="2096" y="10168"/>
                  </a:cubicBezTo>
                  <a:lnTo>
                    <a:pt x="2096" y="10156"/>
                  </a:lnTo>
                  <a:close/>
                  <a:moveTo>
                    <a:pt x="4728" y="0"/>
                  </a:moveTo>
                  <a:cubicBezTo>
                    <a:pt x="3704" y="0"/>
                    <a:pt x="3227" y="203"/>
                    <a:pt x="2692" y="465"/>
                  </a:cubicBezTo>
                  <a:cubicBezTo>
                    <a:pt x="2394" y="596"/>
                    <a:pt x="2096" y="726"/>
                    <a:pt x="1668" y="846"/>
                  </a:cubicBezTo>
                  <a:cubicBezTo>
                    <a:pt x="1620" y="857"/>
                    <a:pt x="1572" y="893"/>
                    <a:pt x="1561" y="941"/>
                  </a:cubicBezTo>
                  <a:cubicBezTo>
                    <a:pt x="1549" y="977"/>
                    <a:pt x="1549" y="1024"/>
                    <a:pt x="1561" y="1072"/>
                  </a:cubicBezTo>
                  <a:cubicBezTo>
                    <a:pt x="1561" y="1084"/>
                    <a:pt x="1632" y="1250"/>
                    <a:pt x="1834" y="1453"/>
                  </a:cubicBezTo>
                  <a:cubicBezTo>
                    <a:pt x="1751" y="1560"/>
                    <a:pt x="1596" y="1810"/>
                    <a:pt x="1596" y="2322"/>
                  </a:cubicBezTo>
                  <a:lnTo>
                    <a:pt x="1596" y="3393"/>
                  </a:lnTo>
                  <a:cubicBezTo>
                    <a:pt x="1394" y="3477"/>
                    <a:pt x="1263" y="3655"/>
                    <a:pt x="1251" y="3870"/>
                  </a:cubicBezTo>
                  <a:cubicBezTo>
                    <a:pt x="1239" y="4036"/>
                    <a:pt x="1299" y="4215"/>
                    <a:pt x="1394" y="4334"/>
                  </a:cubicBezTo>
                  <a:cubicBezTo>
                    <a:pt x="1513" y="4453"/>
                    <a:pt x="1680" y="4525"/>
                    <a:pt x="1846" y="4525"/>
                  </a:cubicBezTo>
                  <a:lnTo>
                    <a:pt x="1965" y="4525"/>
                  </a:lnTo>
                  <a:cubicBezTo>
                    <a:pt x="2049" y="5203"/>
                    <a:pt x="2442" y="5822"/>
                    <a:pt x="2989" y="6191"/>
                  </a:cubicBezTo>
                  <a:lnTo>
                    <a:pt x="2989" y="6715"/>
                  </a:lnTo>
                  <a:lnTo>
                    <a:pt x="2263" y="7084"/>
                  </a:lnTo>
                  <a:cubicBezTo>
                    <a:pt x="2156" y="7132"/>
                    <a:pt x="2084" y="7227"/>
                    <a:pt x="2073" y="7334"/>
                  </a:cubicBezTo>
                  <a:cubicBezTo>
                    <a:pt x="2049" y="7370"/>
                    <a:pt x="2049" y="7406"/>
                    <a:pt x="2049" y="7442"/>
                  </a:cubicBezTo>
                  <a:lnTo>
                    <a:pt x="858" y="7799"/>
                  </a:lnTo>
                  <a:cubicBezTo>
                    <a:pt x="346" y="7965"/>
                    <a:pt x="1" y="8430"/>
                    <a:pt x="1" y="8954"/>
                  </a:cubicBezTo>
                  <a:lnTo>
                    <a:pt x="1" y="11025"/>
                  </a:lnTo>
                  <a:cubicBezTo>
                    <a:pt x="1" y="11121"/>
                    <a:pt x="72" y="11192"/>
                    <a:pt x="168" y="11192"/>
                  </a:cubicBezTo>
                  <a:cubicBezTo>
                    <a:pt x="251" y="11192"/>
                    <a:pt x="322" y="11121"/>
                    <a:pt x="322" y="11025"/>
                  </a:cubicBezTo>
                  <a:lnTo>
                    <a:pt x="322" y="8954"/>
                  </a:lnTo>
                  <a:cubicBezTo>
                    <a:pt x="322" y="8573"/>
                    <a:pt x="584" y="8227"/>
                    <a:pt x="953" y="8108"/>
                  </a:cubicBezTo>
                  <a:lnTo>
                    <a:pt x="2192" y="7739"/>
                  </a:lnTo>
                  <a:lnTo>
                    <a:pt x="2406" y="8025"/>
                  </a:lnTo>
                  <a:lnTo>
                    <a:pt x="2156" y="8275"/>
                  </a:lnTo>
                  <a:cubicBezTo>
                    <a:pt x="1989" y="8442"/>
                    <a:pt x="1965" y="8680"/>
                    <a:pt x="2073" y="8870"/>
                  </a:cubicBezTo>
                  <a:lnTo>
                    <a:pt x="2549" y="9811"/>
                  </a:lnTo>
                  <a:lnTo>
                    <a:pt x="2096" y="9811"/>
                  </a:lnTo>
                  <a:lnTo>
                    <a:pt x="2096" y="9609"/>
                  </a:lnTo>
                  <a:cubicBezTo>
                    <a:pt x="2096" y="9525"/>
                    <a:pt x="2025" y="9454"/>
                    <a:pt x="1930" y="9454"/>
                  </a:cubicBezTo>
                  <a:cubicBezTo>
                    <a:pt x="1846" y="9454"/>
                    <a:pt x="1775" y="9525"/>
                    <a:pt x="1775" y="9609"/>
                  </a:cubicBezTo>
                  <a:lnTo>
                    <a:pt x="1775" y="9811"/>
                  </a:lnTo>
                  <a:lnTo>
                    <a:pt x="1061" y="9811"/>
                  </a:lnTo>
                  <a:cubicBezTo>
                    <a:pt x="965" y="9811"/>
                    <a:pt x="894" y="9882"/>
                    <a:pt x="894" y="9966"/>
                  </a:cubicBezTo>
                  <a:lnTo>
                    <a:pt x="894" y="11025"/>
                  </a:lnTo>
                  <a:cubicBezTo>
                    <a:pt x="894" y="11121"/>
                    <a:pt x="965" y="11192"/>
                    <a:pt x="1061" y="11192"/>
                  </a:cubicBezTo>
                  <a:lnTo>
                    <a:pt x="2811" y="11192"/>
                  </a:lnTo>
                  <a:cubicBezTo>
                    <a:pt x="2906" y="11192"/>
                    <a:pt x="2977" y="11121"/>
                    <a:pt x="2977" y="11025"/>
                  </a:cubicBezTo>
                  <a:lnTo>
                    <a:pt x="2977" y="10668"/>
                  </a:lnTo>
                  <a:lnTo>
                    <a:pt x="3180" y="11097"/>
                  </a:lnTo>
                  <a:cubicBezTo>
                    <a:pt x="3216" y="11156"/>
                    <a:pt x="3275" y="11192"/>
                    <a:pt x="3335" y="11192"/>
                  </a:cubicBezTo>
                  <a:cubicBezTo>
                    <a:pt x="3358" y="11192"/>
                    <a:pt x="3382" y="11192"/>
                    <a:pt x="3406" y="11180"/>
                  </a:cubicBezTo>
                  <a:cubicBezTo>
                    <a:pt x="3477" y="11133"/>
                    <a:pt x="3525" y="11037"/>
                    <a:pt x="3477" y="10954"/>
                  </a:cubicBezTo>
                  <a:lnTo>
                    <a:pt x="2370" y="8716"/>
                  </a:lnTo>
                  <a:cubicBezTo>
                    <a:pt x="2334" y="8644"/>
                    <a:pt x="2346" y="8561"/>
                    <a:pt x="2394" y="8513"/>
                  </a:cubicBezTo>
                  <a:lnTo>
                    <a:pt x="2739" y="8168"/>
                  </a:lnTo>
                  <a:cubicBezTo>
                    <a:pt x="2799" y="8108"/>
                    <a:pt x="2799" y="8025"/>
                    <a:pt x="2751" y="7965"/>
                  </a:cubicBezTo>
                  <a:lnTo>
                    <a:pt x="2382" y="7477"/>
                  </a:lnTo>
                  <a:cubicBezTo>
                    <a:pt x="2370" y="7454"/>
                    <a:pt x="2370" y="7442"/>
                    <a:pt x="2370" y="7430"/>
                  </a:cubicBezTo>
                  <a:cubicBezTo>
                    <a:pt x="2370" y="7418"/>
                    <a:pt x="2382" y="7394"/>
                    <a:pt x="2394" y="7394"/>
                  </a:cubicBezTo>
                  <a:lnTo>
                    <a:pt x="3037" y="7073"/>
                  </a:lnTo>
                  <a:lnTo>
                    <a:pt x="3501" y="8632"/>
                  </a:lnTo>
                  <a:cubicBezTo>
                    <a:pt x="3522" y="8716"/>
                    <a:pt x="3598" y="8754"/>
                    <a:pt x="3673" y="8754"/>
                  </a:cubicBezTo>
                  <a:cubicBezTo>
                    <a:pt x="3683" y="8754"/>
                    <a:pt x="3693" y="8753"/>
                    <a:pt x="3704" y="8751"/>
                  </a:cubicBezTo>
                  <a:cubicBezTo>
                    <a:pt x="3799" y="8716"/>
                    <a:pt x="3835" y="8632"/>
                    <a:pt x="3823" y="8549"/>
                  </a:cubicBezTo>
                  <a:lnTo>
                    <a:pt x="3751" y="8287"/>
                  </a:lnTo>
                  <a:lnTo>
                    <a:pt x="3751" y="8287"/>
                  </a:lnTo>
                  <a:cubicBezTo>
                    <a:pt x="3954" y="8358"/>
                    <a:pt x="4168" y="8394"/>
                    <a:pt x="4370" y="8394"/>
                  </a:cubicBezTo>
                  <a:cubicBezTo>
                    <a:pt x="4597" y="8394"/>
                    <a:pt x="4811" y="8358"/>
                    <a:pt x="5001" y="8287"/>
                  </a:cubicBezTo>
                  <a:lnTo>
                    <a:pt x="5001" y="8287"/>
                  </a:lnTo>
                  <a:lnTo>
                    <a:pt x="4370" y="10442"/>
                  </a:lnTo>
                  <a:lnTo>
                    <a:pt x="4013" y="9228"/>
                  </a:lnTo>
                  <a:cubicBezTo>
                    <a:pt x="3992" y="9144"/>
                    <a:pt x="3917" y="9106"/>
                    <a:pt x="3842" y="9106"/>
                  </a:cubicBezTo>
                  <a:cubicBezTo>
                    <a:pt x="3832" y="9106"/>
                    <a:pt x="3821" y="9107"/>
                    <a:pt x="3811" y="9108"/>
                  </a:cubicBezTo>
                  <a:cubicBezTo>
                    <a:pt x="3716" y="9120"/>
                    <a:pt x="3680" y="9228"/>
                    <a:pt x="3692" y="9311"/>
                  </a:cubicBezTo>
                  <a:lnTo>
                    <a:pt x="4192" y="11073"/>
                  </a:lnTo>
                  <a:cubicBezTo>
                    <a:pt x="4216" y="11144"/>
                    <a:pt x="4287" y="11192"/>
                    <a:pt x="4359" y="11192"/>
                  </a:cubicBezTo>
                  <a:cubicBezTo>
                    <a:pt x="4430" y="11192"/>
                    <a:pt x="4490" y="11144"/>
                    <a:pt x="4525" y="11073"/>
                  </a:cubicBezTo>
                  <a:lnTo>
                    <a:pt x="5704" y="7049"/>
                  </a:lnTo>
                  <a:lnTo>
                    <a:pt x="6335" y="7382"/>
                  </a:lnTo>
                  <a:lnTo>
                    <a:pt x="6371" y="7406"/>
                  </a:lnTo>
                  <a:cubicBezTo>
                    <a:pt x="6371" y="7430"/>
                    <a:pt x="6371" y="7442"/>
                    <a:pt x="6359" y="7454"/>
                  </a:cubicBezTo>
                  <a:lnTo>
                    <a:pt x="5978" y="7942"/>
                  </a:lnTo>
                  <a:cubicBezTo>
                    <a:pt x="5942" y="8001"/>
                    <a:pt x="5942" y="8108"/>
                    <a:pt x="6002" y="8156"/>
                  </a:cubicBezTo>
                  <a:lnTo>
                    <a:pt x="6335" y="8501"/>
                  </a:lnTo>
                  <a:cubicBezTo>
                    <a:pt x="6395" y="8561"/>
                    <a:pt x="6418" y="8644"/>
                    <a:pt x="6371" y="8704"/>
                  </a:cubicBezTo>
                  <a:lnTo>
                    <a:pt x="5252" y="10942"/>
                  </a:lnTo>
                  <a:cubicBezTo>
                    <a:pt x="5204" y="11013"/>
                    <a:pt x="5240" y="11121"/>
                    <a:pt x="5323" y="11156"/>
                  </a:cubicBezTo>
                  <a:cubicBezTo>
                    <a:pt x="5359" y="11180"/>
                    <a:pt x="5371" y="11180"/>
                    <a:pt x="5406" y="11180"/>
                  </a:cubicBezTo>
                  <a:cubicBezTo>
                    <a:pt x="5466" y="11180"/>
                    <a:pt x="5525" y="11144"/>
                    <a:pt x="5549" y="11085"/>
                  </a:cubicBezTo>
                  <a:lnTo>
                    <a:pt x="6668" y="8858"/>
                  </a:lnTo>
                  <a:cubicBezTo>
                    <a:pt x="6776" y="8656"/>
                    <a:pt x="6728" y="8418"/>
                    <a:pt x="6573" y="8263"/>
                  </a:cubicBezTo>
                  <a:lnTo>
                    <a:pt x="6323" y="8001"/>
                  </a:lnTo>
                  <a:lnTo>
                    <a:pt x="6549" y="7727"/>
                  </a:lnTo>
                  <a:lnTo>
                    <a:pt x="7788" y="8096"/>
                  </a:lnTo>
                  <a:cubicBezTo>
                    <a:pt x="8157" y="8216"/>
                    <a:pt x="8407" y="8561"/>
                    <a:pt x="8407" y="8942"/>
                  </a:cubicBezTo>
                  <a:lnTo>
                    <a:pt x="8407" y="11013"/>
                  </a:lnTo>
                  <a:cubicBezTo>
                    <a:pt x="8407" y="11097"/>
                    <a:pt x="8478" y="11180"/>
                    <a:pt x="8573" y="11180"/>
                  </a:cubicBezTo>
                  <a:cubicBezTo>
                    <a:pt x="8657" y="11180"/>
                    <a:pt x="8740" y="11097"/>
                    <a:pt x="8740" y="11013"/>
                  </a:cubicBezTo>
                  <a:lnTo>
                    <a:pt x="8740" y="8942"/>
                  </a:lnTo>
                  <a:cubicBezTo>
                    <a:pt x="8764" y="8442"/>
                    <a:pt x="8419" y="7965"/>
                    <a:pt x="7907" y="7811"/>
                  </a:cubicBezTo>
                  <a:lnTo>
                    <a:pt x="6716" y="7454"/>
                  </a:lnTo>
                  <a:cubicBezTo>
                    <a:pt x="6716" y="7430"/>
                    <a:pt x="6716" y="7382"/>
                    <a:pt x="6692" y="7358"/>
                  </a:cubicBezTo>
                  <a:cubicBezTo>
                    <a:pt x="6668" y="7251"/>
                    <a:pt x="6597" y="7144"/>
                    <a:pt x="6502" y="7096"/>
                  </a:cubicBezTo>
                  <a:lnTo>
                    <a:pt x="5775" y="6727"/>
                  </a:lnTo>
                  <a:lnTo>
                    <a:pt x="5775" y="6203"/>
                  </a:lnTo>
                  <a:cubicBezTo>
                    <a:pt x="6323" y="5822"/>
                    <a:pt x="6716" y="5227"/>
                    <a:pt x="6799" y="4536"/>
                  </a:cubicBezTo>
                  <a:lnTo>
                    <a:pt x="6906" y="4536"/>
                  </a:lnTo>
                  <a:cubicBezTo>
                    <a:pt x="7228" y="4536"/>
                    <a:pt x="7502" y="4298"/>
                    <a:pt x="7526" y="4001"/>
                  </a:cubicBezTo>
                  <a:cubicBezTo>
                    <a:pt x="7549" y="3834"/>
                    <a:pt x="7490" y="3655"/>
                    <a:pt x="7383" y="3536"/>
                  </a:cubicBezTo>
                  <a:cubicBezTo>
                    <a:pt x="7323" y="3477"/>
                    <a:pt x="7264" y="3441"/>
                    <a:pt x="7192" y="3393"/>
                  </a:cubicBezTo>
                  <a:lnTo>
                    <a:pt x="7192" y="1572"/>
                  </a:lnTo>
                  <a:cubicBezTo>
                    <a:pt x="7192" y="905"/>
                    <a:pt x="6633" y="357"/>
                    <a:pt x="5966" y="357"/>
                  </a:cubicBezTo>
                  <a:lnTo>
                    <a:pt x="5942" y="357"/>
                  </a:lnTo>
                  <a:cubicBezTo>
                    <a:pt x="5644" y="131"/>
                    <a:pt x="5204" y="0"/>
                    <a:pt x="4728" y="0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6012727" y="4085840"/>
              <a:ext cx="37731" cy="37763"/>
            </a:xfrm>
            <a:custGeom>
              <a:avLst/>
              <a:gdLst/>
              <a:ahLst/>
              <a:cxnLst/>
              <a:rect l="l" t="t" r="r" b="b"/>
              <a:pathLst>
                <a:path w="1191" h="1192" extrusionOk="0">
                  <a:moveTo>
                    <a:pt x="595" y="1"/>
                  </a:moveTo>
                  <a:cubicBezTo>
                    <a:pt x="512" y="1"/>
                    <a:pt x="441" y="72"/>
                    <a:pt x="441" y="167"/>
                  </a:cubicBezTo>
                  <a:lnTo>
                    <a:pt x="441" y="429"/>
                  </a:lnTo>
                  <a:lnTo>
                    <a:pt x="167" y="429"/>
                  </a:lnTo>
                  <a:cubicBezTo>
                    <a:pt x="84" y="429"/>
                    <a:pt x="0" y="513"/>
                    <a:pt x="0" y="596"/>
                  </a:cubicBezTo>
                  <a:cubicBezTo>
                    <a:pt x="0" y="691"/>
                    <a:pt x="84" y="763"/>
                    <a:pt x="167" y="763"/>
                  </a:cubicBezTo>
                  <a:lnTo>
                    <a:pt x="441" y="763"/>
                  </a:lnTo>
                  <a:lnTo>
                    <a:pt x="441" y="1025"/>
                  </a:lnTo>
                  <a:cubicBezTo>
                    <a:pt x="441" y="1120"/>
                    <a:pt x="512" y="1191"/>
                    <a:pt x="595" y="1191"/>
                  </a:cubicBezTo>
                  <a:cubicBezTo>
                    <a:pt x="691" y="1191"/>
                    <a:pt x="762" y="1120"/>
                    <a:pt x="762" y="1025"/>
                  </a:cubicBezTo>
                  <a:lnTo>
                    <a:pt x="762" y="763"/>
                  </a:lnTo>
                  <a:lnTo>
                    <a:pt x="1024" y="763"/>
                  </a:lnTo>
                  <a:cubicBezTo>
                    <a:pt x="1119" y="763"/>
                    <a:pt x="1191" y="691"/>
                    <a:pt x="1191" y="596"/>
                  </a:cubicBezTo>
                  <a:cubicBezTo>
                    <a:pt x="1191" y="513"/>
                    <a:pt x="1119" y="429"/>
                    <a:pt x="1024" y="429"/>
                  </a:cubicBezTo>
                  <a:lnTo>
                    <a:pt x="762" y="429"/>
                  </a:lnTo>
                  <a:lnTo>
                    <a:pt x="762" y="167"/>
                  </a:lnTo>
                  <a:cubicBezTo>
                    <a:pt x="762" y="72"/>
                    <a:pt x="691" y="1"/>
                    <a:pt x="595" y="1"/>
                  </a:cubicBezTo>
                  <a:close/>
                </a:path>
              </a:pathLst>
            </a:custGeom>
            <a:solidFill>
              <a:srgbClr val="094B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EF2FF-DD06-B7C5-3EB4-79B8607ED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67" y="1099794"/>
            <a:ext cx="10515600" cy="1921702"/>
          </a:xfrm>
        </p:spPr>
        <p:txBody>
          <a:bodyPr>
            <a:normAutofit/>
          </a:bodyPr>
          <a:lstStyle/>
          <a:p>
            <a:r>
              <a:rPr lang="ru-RU" sz="4400" dirty="0"/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51157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/>
        </p:nvSpPr>
        <p:spPr>
          <a:xfrm>
            <a:off x="785600" y="397150"/>
            <a:ext cx="503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АКТУАЛЬНОСТЬ </a:t>
            </a:r>
            <a:endParaRPr sz="1800" b="0" i="0" u="none" strike="noStrike" cap="none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957981" y="1870525"/>
            <a:ext cx="6864000" cy="2177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>
                <a:solidFill>
                  <a:schemeClr val="dk1"/>
                </a:solidFill>
                <a:latin typeface="Alegreya Sans Medium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Дефицит </a:t>
            </a:r>
            <a:r>
              <a:rPr lang="ru-RU" sz="2000" dirty="0" err="1">
                <a:solidFill>
                  <a:schemeClr val="dk1"/>
                </a:solidFill>
                <a:latin typeface="Alegreya Sans Medium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лимбальных</a:t>
            </a:r>
            <a:r>
              <a:rPr lang="ru-RU" sz="2000" dirty="0">
                <a:solidFill>
                  <a:schemeClr val="dk1"/>
                </a:solidFill>
                <a:latin typeface="Alegreya Sans Medium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 стволовых клеток (ЛСК) — ключевой фактор  патогенеза</a:t>
            </a:r>
            <a:r>
              <a:rPr lang="en-US" sz="2000" dirty="0">
                <a:solidFill>
                  <a:schemeClr val="dk1"/>
                </a:solidFill>
                <a:latin typeface="Alegreya Sans Medium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 </a:t>
            </a:r>
            <a:r>
              <a:rPr lang="ru-RU" sz="2000" dirty="0">
                <a:solidFill>
                  <a:schemeClr val="dk1"/>
                </a:solidFill>
                <a:latin typeface="Alegreya Sans Medium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дистрофии и рубцевания  роговицы, ведущий к слепоте. </a:t>
            </a:r>
          </a:p>
          <a:p>
            <a:pPr lvl="0"/>
            <a:endParaRPr lang="ru-RU" sz="2000" dirty="0">
              <a:solidFill>
                <a:schemeClr val="dk1"/>
              </a:solidFill>
              <a:latin typeface="Alegreya Sans Medium" panose="020B0604020202020204" charset="0"/>
              <a:ea typeface="Alegreya Sans"/>
              <a:cs typeface="Times New Roman" panose="02020603050405020304" pitchFamily="18" charset="0"/>
              <a:sym typeface="Alegreya Sans"/>
            </a:endParaRPr>
          </a:p>
          <a:p>
            <a:pPr lvl="0"/>
            <a:r>
              <a:rPr lang="ru-RU" sz="2000" dirty="0">
                <a:solidFill>
                  <a:schemeClr val="dk1"/>
                </a:solidFill>
                <a:latin typeface="Alegreya Sans Medium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Для решения проблемы в настоящее время используется сквозная и послойная кератопластика.</a:t>
            </a:r>
          </a:p>
          <a:p>
            <a:pPr lvl="0"/>
            <a:endParaRPr lang="ru-RU" sz="2000" dirty="0">
              <a:solidFill>
                <a:schemeClr val="dk1"/>
              </a:solidFill>
              <a:latin typeface="Times New Roman" panose="02020603050405020304" pitchFamily="18" charset="0"/>
              <a:ea typeface="Alegreya Sans"/>
              <a:cs typeface="Times New Roman" panose="02020603050405020304" pitchFamily="18" charset="0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20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</a:br>
            <a:endParaRPr sz="22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60" name="Google Shape;60;p13"/>
          <p:cNvGrpSpPr/>
          <p:nvPr/>
        </p:nvGrpSpPr>
        <p:grpSpPr>
          <a:xfrm rot="-5400000">
            <a:off x="10669697" y="38927"/>
            <a:ext cx="553723" cy="1197835"/>
            <a:chOff x="5936974" y="1934817"/>
            <a:chExt cx="796036" cy="1722017"/>
          </a:xfrm>
        </p:grpSpPr>
        <p:grpSp>
          <p:nvGrpSpPr>
            <p:cNvPr id="61" name="Google Shape;61;p13"/>
            <p:cNvGrpSpPr/>
            <p:nvPr/>
          </p:nvGrpSpPr>
          <p:grpSpPr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62" name="Google Shape;62;p13"/>
              <p:cNvSpPr/>
              <p:nvPr/>
            </p:nvSpPr>
            <p:spPr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" name="Google Shape;63;p13"/>
              <p:cNvSpPr/>
              <p:nvPr/>
            </p:nvSpPr>
            <p:spPr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64;p13"/>
              <p:cNvSpPr/>
              <p:nvPr/>
            </p:nvSpPr>
            <p:spPr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13"/>
              <p:cNvSpPr/>
              <p:nvPr/>
            </p:nvSpPr>
            <p:spPr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13"/>
              <p:cNvSpPr/>
              <p:nvPr/>
            </p:nvSpPr>
            <p:spPr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13"/>
              <p:cNvSpPr/>
              <p:nvPr/>
            </p:nvSpPr>
            <p:spPr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13"/>
            <p:cNvGrpSpPr/>
            <p:nvPr/>
          </p:nvGrpSpPr>
          <p:grpSpPr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69" name="Google Shape;69;p13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13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13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" name="Google Shape;72;p13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73;p13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13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" name="Google Shape;75;p13"/>
            <p:cNvGrpSpPr/>
            <p:nvPr/>
          </p:nvGrpSpPr>
          <p:grpSpPr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76" name="Google Shape;76;p13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13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13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13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13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2" name="Google Shape;82;p13"/>
          <p:cNvSpPr txBox="1"/>
          <p:nvPr/>
        </p:nvSpPr>
        <p:spPr>
          <a:xfrm>
            <a:off x="11435523" y="113935"/>
            <a:ext cx="6585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 sz="1400" b="0" i="0" u="none" strike="noStrike" cap="none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3"/>
          <p:cNvSpPr/>
          <p:nvPr/>
        </p:nvSpPr>
        <p:spPr>
          <a:xfrm>
            <a:off x="844125" y="1278300"/>
            <a:ext cx="2772600" cy="595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371475" dist="209550" dir="5400000" algn="t" rotWithShape="0">
              <a:srgbClr val="000000">
                <a:alpha val="102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1288725" y="1312475"/>
            <a:ext cx="188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2900" dirty="0">
                <a:solidFill>
                  <a:srgbClr val="0C0C0C"/>
                </a:solidFill>
                <a:latin typeface="Alegreya Sans Medium" panose="020B0604020202020204" charset="0"/>
                <a:ea typeface="Alegreya Sans Medium"/>
                <a:cs typeface="Times New Roman" panose="02020603050405020304" pitchFamily="18" charset="0"/>
                <a:sym typeface="Alegreya Sans Medium"/>
              </a:rPr>
              <a:t>Проблема</a:t>
            </a:r>
            <a:endParaRPr sz="1100" i="0" u="none" strike="noStrike" cap="none" dirty="0">
              <a:solidFill>
                <a:srgbClr val="0C0C0C"/>
              </a:solidFill>
              <a:latin typeface="Alegreya Sans Medium" panose="020B0604020202020204" charset="0"/>
              <a:ea typeface="Alegreya Sans Medium"/>
              <a:cs typeface="Times New Roman" panose="02020603050405020304" pitchFamily="18" charset="0"/>
              <a:sym typeface="Alegreya Sans Medium"/>
            </a:endParaRPr>
          </a:p>
        </p:txBody>
      </p:sp>
      <p:sp>
        <p:nvSpPr>
          <p:cNvPr id="86" name="Google Shape;86;p13"/>
          <p:cNvSpPr/>
          <p:nvPr/>
        </p:nvSpPr>
        <p:spPr>
          <a:xfrm>
            <a:off x="8266581" y="1792869"/>
            <a:ext cx="3403875" cy="2094795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371475" dist="209550" dir="5400000" algn="t" rotWithShape="0">
              <a:srgbClr val="000000">
                <a:alpha val="102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113999"/>
              </a:lnSpc>
              <a:buSzPts val="1400"/>
            </a:pPr>
            <a:r>
              <a:rPr lang="ru-RU" sz="2000" dirty="0">
                <a:solidFill>
                  <a:schemeClr val="dk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legreya Sans"/>
              </a:rPr>
              <a:t>Отторжение трансплантата при лечебной кератопластике</a:t>
            </a:r>
            <a:endParaRPr lang="ru-RU" sz="2000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ct val="113999"/>
              </a:lnSpc>
              <a:buSzPts val="1400"/>
            </a:pPr>
            <a:r>
              <a:rPr lang="ru-RU" sz="2000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45-60%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8799125" y="5891325"/>
            <a:ext cx="2772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i="0" u="none" strike="noStrike" cap="none" dirty="0">
              <a:solidFill>
                <a:schemeClr val="dk1"/>
              </a:solidFill>
              <a:latin typeface="Alegreya Sans Light"/>
              <a:ea typeface="Alegreya Sans Light"/>
              <a:cs typeface="Alegreya Sans Light"/>
              <a:sym typeface="Alegreya Sans Ligh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20275" y="1870525"/>
            <a:ext cx="6980631" cy="4690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ru-RU" dirty="0">
              <a:solidFill>
                <a:schemeClr val="dk1"/>
              </a:solidFill>
              <a:latin typeface="Times New Roman" panose="02020603050405020304" pitchFamily="18" charset="0"/>
              <a:ea typeface="Alegreya Sans"/>
              <a:cs typeface="Times New Roman" panose="02020603050405020304" pitchFamily="18" charset="0"/>
              <a:sym typeface="Alegreya Sans"/>
            </a:endParaRPr>
          </a:p>
          <a:p>
            <a:pPr lvl="0" algn="ctr"/>
            <a:r>
              <a:rPr lang="ru-RU" sz="2400" dirty="0">
                <a:solidFill>
                  <a:schemeClr val="bg1"/>
                </a:solidFill>
                <a:latin typeface="Alegreya Sans Medium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Альтернативная  технология – </a:t>
            </a:r>
          </a:p>
          <a:p>
            <a:pPr lvl="0" algn="ctr"/>
            <a:r>
              <a:rPr lang="ru-RU" sz="2400" dirty="0">
                <a:solidFill>
                  <a:schemeClr val="bg1"/>
                </a:solidFill>
                <a:latin typeface="Alegreya Sans Medium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трансплантация культивированных ЛСК</a:t>
            </a:r>
          </a:p>
          <a:p>
            <a:pPr lvl="0" algn="ctr"/>
            <a:r>
              <a:rPr lang="ru-RU" sz="2400" dirty="0">
                <a:solidFill>
                  <a:schemeClr val="bg1"/>
                </a:solidFill>
                <a:latin typeface="Alegreya Sans Medium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   </a:t>
            </a:r>
          </a:p>
          <a:p>
            <a:pPr lvl="0"/>
            <a:r>
              <a:rPr lang="ru-RU" sz="2400" dirty="0">
                <a:solidFill>
                  <a:schemeClr val="bg1"/>
                </a:solidFill>
                <a:latin typeface="Alegreya Sans Medium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Возможности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Alegreya Sans Medium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закрытие дефектов эндотелиального  слоя роговицы;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Alegreya Sans Medium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стабильная </a:t>
            </a:r>
            <a:r>
              <a:rPr lang="ru-RU" sz="2400" dirty="0" err="1">
                <a:solidFill>
                  <a:schemeClr val="bg1"/>
                </a:solidFill>
                <a:latin typeface="Alegreya Sans Medium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эпителизация</a:t>
            </a:r>
            <a:r>
              <a:rPr lang="ru-RU" sz="2400" dirty="0">
                <a:solidFill>
                  <a:schemeClr val="bg1"/>
                </a:solidFill>
                <a:latin typeface="Alegreya Sans Medium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;</a:t>
            </a:r>
            <a:endParaRPr lang="ru-RU" sz="2400" dirty="0">
              <a:solidFill>
                <a:schemeClr val="bg1"/>
              </a:solidFill>
              <a:latin typeface="Alegreya Sans Medium" panose="020B060402020202020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  <a:latin typeface="Alegreya Sans Medium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при культивации оформленной ткани </a:t>
            </a:r>
            <a:r>
              <a:rPr lang="ru-RU" sz="2400" dirty="0" err="1">
                <a:solidFill>
                  <a:schemeClr val="bg1"/>
                </a:solidFill>
                <a:latin typeface="Alegreya Sans Medium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десцеметовой</a:t>
            </a:r>
            <a:r>
              <a:rPr lang="ru-RU" sz="2400" dirty="0">
                <a:solidFill>
                  <a:schemeClr val="bg1"/>
                </a:solidFill>
                <a:latin typeface="Alegreya Sans Medium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 мембраны  -  использование для пересадки при эпителиально-эндотелиальной дистрофии. </a:t>
            </a:r>
          </a:p>
          <a:p>
            <a:pPr lvl="0"/>
            <a:endParaRPr lang="ru-RU" sz="2000" dirty="0">
              <a:solidFill>
                <a:schemeClr val="dk1"/>
              </a:solidFill>
              <a:latin typeface="Times New Roman" panose="02020603050405020304" pitchFamily="18" charset="0"/>
              <a:ea typeface="Alegreya Sans"/>
              <a:cs typeface="Times New Roman" panose="02020603050405020304" pitchFamily="18" charset="0"/>
              <a:sym typeface="Alegreya Sans"/>
            </a:endParaRPr>
          </a:p>
        </p:txBody>
      </p:sp>
      <p:sp>
        <p:nvSpPr>
          <p:cNvPr id="38" name="Google Shape;85;p13"/>
          <p:cNvSpPr/>
          <p:nvPr/>
        </p:nvSpPr>
        <p:spPr>
          <a:xfrm>
            <a:off x="8360898" y="3663013"/>
            <a:ext cx="3403875" cy="264875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>
            <a:outerShdw blurRad="371475" dist="209550" dir="5400000" algn="t" rotWithShape="0">
              <a:srgbClr val="000000">
                <a:alpha val="102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13999"/>
              </a:lnSpc>
              <a:buSzPts val="1400"/>
            </a:pP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ea typeface="Alegreya Sans"/>
              <a:cs typeface="Times New Roman" panose="02020603050405020304" pitchFamily="18" charset="0"/>
              <a:sym typeface="Alegreya Sans"/>
            </a:endParaRPr>
          </a:p>
          <a:p>
            <a:pPr algn="ctr">
              <a:lnSpc>
                <a:spcPct val="113999"/>
              </a:lnSpc>
              <a:buSzPts val="1400"/>
            </a:pPr>
            <a:r>
              <a:rPr lang="ru-RU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legreya Sans"/>
              </a:rPr>
              <a:t>Эффективность трансплантации культивированных ЛСК</a:t>
            </a:r>
          </a:p>
          <a:p>
            <a:pPr algn="ctr">
              <a:lnSpc>
                <a:spcPct val="113999"/>
              </a:lnSpc>
              <a:buSzPts val="1400"/>
            </a:pPr>
            <a:r>
              <a:rPr lang="ru-RU" sz="2400" dirty="0">
                <a:solidFill>
                  <a:schemeClr val="bg1"/>
                </a:solidFill>
                <a:latin typeface="Open Sans"/>
                <a:ea typeface="Open Sans"/>
                <a:cs typeface="Open Sans"/>
                <a:sym typeface="Open Sans"/>
              </a:rPr>
              <a:t>73-85% !</a:t>
            </a:r>
          </a:p>
          <a:p>
            <a:pPr lvl="0" algn="ctr">
              <a:lnSpc>
                <a:spcPct val="113999"/>
              </a:lnSpc>
              <a:buSzPts val="1400"/>
            </a:pP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/>
        </p:nvSpPr>
        <p:spPr>
          <a:xfrm>
            <a:off x="785600" y="397150"/>
            <a:ext cx="503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АКТУАЛЬНОСТЬ </a:t>
            </a:r>
            <a:endParaRPr sz="1800" b="0" i="0" u="none" strike="noStrike" cap="none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99" name="Google Shape;99;p14"/>
          <p:cNvGrpSpPr/>
          <p:nvPr/>
        </p:nvGrpSpPr>
        <p:grpSpPr>
          <a:xfrm rot="-5400000">
            <a:off x="10669697" y="38930"/>
            <a:ext cx="553723" cy="1197835"/>
            <a:chOff x="5936974" y="1934817"/>
            <a:chExt cx="796036" cy="1722017"/>
          </a:xfrm>
        </p:grpSpPr>
        <p:grpSp>
          <p:nvGrpSpPr>
            <p:cNvPr id="100" name="Google Shape;100;p14"/>
            <p:cNvGrpSpPr/>
            <p:nvPr/>
          </p:nvGrpSpPr>
          <p:grpSpPr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101" name="Google Shape;101;p14"/>
              <p:cNvSpPr/>
              <p:nvPr/>
            </p:nvSpPr>
            <p:spPr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14"/>
              <p:cNvSpPr/>
              <p:nvPr/>
            </p:nvSpPr>
            <p:spPr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14"/>
              <p:cNvSpPr/>
              <p:nvPr/>
            </p:nvSpPr>
            <p:spPr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14"/>
              <p:cNvSpPr/>
              <p:nvPr/>
            </p:nvSpPr>
            <p:spPr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14"/>
              <p:cNvSpPr/>
              <p:nvPr/>
            </p:nvSpPr>
            <p:spPr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14"/>
              <p:cNvSpPr/>
              <p:nvPr/>
            </p:nvSpPr>
            <p:spPr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" name="Google Shape;107;p14"/>
            <p:cNvGrpSpPr/>
            <p:nvPr/>
          </p:nvGrpSpPr>
          <p:grpSpPr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108" name="Google Shape;108;p14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14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14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14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14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14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4" name="Google Shape;114;p14"/>
            <p:cNvGrpSpPr/>
            <p:nvPr/>
          </p:nvGrpSpPr>
          <p:grpSpPr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115" name="Google Shape;115;p14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14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14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14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14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14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1" name="Google Shape;121;p14"/>
          <p:cNvSpPr txBox="1"/>
          <p:nvPr/>
        </p:nvSpPr>
        <p:spPr>
          <a:xfrm>
            <a:off x="11435523" y="113935"/>
            <a:ext cx="6585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4"/>
          <p:cNvSpPr/>
          <p:nvPr/>
        </p:nvSpPr>
        <p:spPr>
          <a:xfrm>
            <a:off x="1288725" y="1312475"/>
            <a:ext cx="232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100" i="0" u="none" strike="noStrike" cap="none" dirty="0">
              <a:solidFill>
                <a:srgbClr val="0C0C0C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CD9FD1-DCE3-6B68-76B6-0CF590E86031}"/>
              </a:ext>
            </a:extLst>
          </p:cNvPr>
          <p:cNvSpPr txBox="1"/>
          <p:nvPr/>
        </p:nvSpPr>
        <p:spPr>
          <a:xfrm>
            <a:off x="360725" y="5360279"/>
            <a:ext cx="115104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schemeClr val="dk1"/>
                </a:solidFill>
                <a:latin typeface="Alegreya Sans"/>
                <a:ea typeface="Alegreya Sans"/>
                <a:cs typeface="Alegreya Sans"/>
                <a:sym typeface="Alegreya Sans"/>
              </a:rPr>
              <a:t>Проект закрывает критическую потребность в регенеративной офтальмологии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5409285-CBB3-BF1D-9DD1-80526DAAD446}"/>
              </a:ext>
            </a:extLst>
          </p:cNvPr>
          <p:cNvSpPr/>
          <p:nvPr/>
        </p:nvSpPr>
        <p:spPr>
          <a:xfrm>
            <a:off x="467574" y="1368333"/>
            <a:ext cx="11247348" cy="246742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 </a:t>
            </a:r>
            <a:r>
              <a:rPr lang="ru-RU" sz="2400" dirty="0">
                <a:latin typeface="Alegreya Sans Medium" panose="020B0604020202020204" charset="0"/>
              </a:rPr>
              <a:t>Трансплантация ЛСК:  </a:t>
            </a:r>
          </a:p>
          <a:p>
            <a:pPr algn="ctr"/>
            <a:r>
              <a:rPr lang="ru-RU" sz="2400" dirty="0">
                <a:latin typeface="Alegreya Sans Medium" panose="020B0604020202020204" charset="0"/>
              </a:rPr>
              <a:t>Проблема является недостаточно разработанной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legreya Sans Medium" panose="020B0604020202020204" charset="0"/>
              </a:rPr>
              <a:t>Отсутствие стандартизации.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legreya Sans Medium" panose="020B0604020202020204" charset="0"/>
              </a:rPr>
              <a:t>Риски новых технологий.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legreya Sans Medium" panose="020B0604020202020204" charset="0"/>
              </a:rPr>
              <a:t>Дефицит одобренных продуктов.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AF888DDD-CFDD-AC6C-1E00-F27178FE0F95}"/>
              </a:ext>
            </a:extLst>
          </p:cNvPr>
          <p:cNvSpPr/>
          <p:nvPr/>
        </p:nvSpPr>
        <p:spPr>
          <a:xfrm>
            <a:off x="575844" y="1178842"/>
            <a:ext cx="11030808" cy="344539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legreya Sans Medium" panose="020B0604020202020204" charset="0"/>
              </a:rPr>
              <a:t>Научная польза: </a:t>
            </a:r>
          </a:p>
          <a:p>
            <a:r>
              <a:rPr lang="ru-RU" sz="2400" dirty="0">
                <a:solidFill>
                  <a:schemeClr val="bg1"/>
                </a:solidFill>
                <a:latin typeface="Alegreya Sans Medium" panose="020B0604020202020204" charset="0"/>
              </a:rPr>
              <a:t>1) Развитие фундаментальных знаний.</a:t>
            </a:r>
          </a:p>
          <a:p>
            <a:r>
              <a:rPr lang="ru-RU" sz="2400" dirty="0">
                <a:solidFill>
                  <a:schemeClr val="bg1"/>
                </a:solidFill>
                <a:latin typeface="Alegreya Sans Medium" panose="020B0604020202020204" charset="0"/>
              </a:rPr>
              <a:t>2) Совершенствование клеточных технологий.</a:t>
            </a:r>
          </a:p>
          <a:p>
            <a:r>
              <a:rPr lang="ru-RU" sz="2400" dirty="0">
                <a:solidFill>
                  <a:schemeClr val="bg1"/>
                </a:solidFill>
                <a:latin typeface="Alegreya Sans Medium" panose="020B0604020202020204" charset="0"/>
              </a:rPr>
              <a:t>3) Развитие регенеративной медицины.</a:t>
            </a:r>
          </a:p>
          <a:p>
            <a:r>
              <a:rPr lang="ru-RU" sz="2400" dirty="0">
                <a:solidFill>
                  <a:schemeClr val="bg1"/>
                </a:solidFill>
                <a:latin typeface="Alegreya Sans Medium" panose="020B0604020202020204" charset="0"/>
              </a:rPr>
              <a:t>4) Формирование регуляторной и этической базы.</a:t>
            </a: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C65A3DD-0E82-6630-6E0B-3D865703A095}"/>
              </a:ext>
            </a:extLst>
          </p:cNvPr>
          <p:cNvSpPr/>
          <p:nvPr/>
        </p:nvSpPr>
        <p:spPr>
          <a:xfrm>
            <a:off x="-4752" y="1368333"/>
            <a:ext cx="12191999" cy="309096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latin typeface="Alegreya Sans Medium" panose="020B0604020202020204" charset="0"/>
              </a:rPr>
              <a:t>Польза обществу:</a:t>
            </a:r>
          </a:p>
          <a:p>
            <a:r>
              <a:rPr lang="ru-RU" sz="2200" dirty="0">
                <a:latin typeface="Alegreya Sans Medium" panose="020B0604020202020204" charset="0"/>
              </a:rPr>
              <a:t>1) Восстановление трудоспособности и снижение инвалидности благодаря восстановлению прозрачности роговицы пациентов. </a:t>
            </a:r>
          </a:p>
          <a:p>
            <a:r>
              <a:rPr lang="ru-RU" sz="2200" dirty="0">
                <a:latin typeface="Alegreya Sans Medium" panose="020B0604020202020204" charset="0"/>
              </a:rPr>
              <a:t>2) Решение проблемы глобального дефицита донорской роговицы.</a:t>
            </a:r>
          </a:p>
          <a:p>
            <a:r>
              <a:rPr lang="ru-RU" sz="2200" dirty="0">
                <a:latin typeface="Alegreya Sans Medium" panose="020B0604020202020204" charset="0"/>
              </a:rPr>
              <a:t>3) Уменьшение числа повторных операций.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/>
          <p:nvPr/>
        </p:nvSpPr>
        <p:spPr>
          <a:xfrm>
            <a:off x="785600" y="397150"/>
            <a:ext cx="503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ЦЕЛЕВАЯ АУДИТОРИЯ</a:t>
            </a:r>
            <a:endParaRPr sz="1800" b="0" i="0" u="none" strike="noStrike" cap="none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135" name="Google Shape;135;p15"/>
          <p:cNvGrpSpPr/>
          <p:nvPr/>
        </p:nvGrpSpPr>
        <p:grpSpPr>
          <a:xfrm rot="-5400000">
            <a:off x="10669697" y="38930"/>
            <a:ext cx="553723" cy="1197835"/>
            <a:chOff x="5936974" y="1934817"/>
            <a:chExt cx="796036" cy="1722017"/>
          </a:xfrm>
        </p:grpSpPr>
        <p:grpSp>
          <p:nvGrpSpPr>
            <p:cNvPr id="136" name="Google Shape;136;p15"/>
            <p:cNvGrpSpPr/>
            <p:nvPr/>
          </p:nvGrpSpPr>
          <p:grpSpPr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137" name="Google Shape;137;p15"/>
              <p:cNvSpPr/>
              <p:nvPr/>
            </p:nvSpPr>
            <p:spPr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5"/>
              <p:cNvSpPr/>
              <p:nvPr/>
            </p:nvSpPr>
            <p:spPr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5"/>
              <p:cNvSpPr/>
              <p:nvPr/>
            </p:nvSpPr>
            <p:spPr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5"/>
              <p:cNvSpPr/>
              <p:nvPr/>
            </p:nvSpPr>
            <p:spPr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5"/>
              <p:cNvSpPr/>
              <p:nvPr/>
            </p:nvSpPr>
            <p:spPr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5"/>
              <p:cNvSpPr/>
              <p:nvPr/>
            </p:nvSpPr>
            <p:spPr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15"/>
            <p:cNvGrpSpPr/>
            <p:nvPr/>
          </p:nvGrpSpPr>
          <p:grpSpPr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144" name="Google Shape;144;p15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5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5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5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" name="Google Shape;150;p15"/>
            <p:cNvGrpSpPr/>
            <p:nvPr/>
          </p:nvGrpSpPr>
          <p:grpSpPr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151" name="Google Shape;151;p15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5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5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5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5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7" name="Google Shape;157;p15"/>
          <p:cNvSpPr txBox="1"/>
          <p:nvPr/>
        </p:nvSpPr>
        <p:spPr>
          <a:xfrm>
            <a:off x="11435523" y="113935"/>
            <a:ext cx="6585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5"/>
          <p:cNvSpPr/>
          <p:nvPr/>
        </p:nvSpPr>
        <p:spPr>
          <a:xfrm>
            <a:off x="785600" y="1183641"/>
            <a:ext cx="10777500" cy="3494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Пациенты, ожидающие донорскую роговицу: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с односторонним дефицитом ЛСК (после химических/термических ожогов, травм, инфекционных заболеваний роговицы).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с двусторонним дефицитом ЛСК (синдром Стивенса-Джонсона, </a:t>
            </a:r>
            <a:r>
              <a:rPr lang="ru-RU" sz="2400" dirty="0" err="1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рубцующий</a:t>
            </a:r>
            <a:r>
              <a:rPr lang="ru-RU" sz="24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 </a:t>
            </a:r>
            <a:r>
              <a:rPr lang="ru-RU" sz="2400" dirty="0" err="1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пемфигоид</a:t>
            </a:r>
            <a:r>
              <a:rPr lang="ru-RU" sz="24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, синдром </a:t>
            </a:r>
            <a:r>
              <a:rPr lang="ru-RU" sz="2400" dirty="0" err="1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Съегрена</a:t>
            </a:r>
            <a:r>
              <a:rPr lang="ru-RU" sz="24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, синдром </a:t>
            </a:r>
            <a:r>
              <a:rPr lang="ru-RU" sz="2400" dirty="0" err="1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Лайела</a:t>
            </a:r>
            <a:r>
              <a:rPr lang="ru-RU" sz="24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 и др.).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с неудачной предшествующей кератопластикой (отторжение, рубцевание, </a:t>
            </a:r>
            <a:r>
              <a:rPr lang="ru-RU" sz="2400" dirty="0" err="1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васкуляризация</a:t>
            </a:r>
            <a:r>
              <a:rPr lang="ru-RU" sz="24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 трансплантата).</a:t>
            </a:r>
          </a:p>
          <a:p>
            <a:pPr lvl="0"/>
            <a:endParaRPr lang="ru-RU" sz="2400" dirty="0">
              <a:solidFill>
                <a:schemeClr val="dk1"/>
              </a:solidFill>
              <a:latin typeface="Alegreya Sans" panose="020B0604020202020204" charset="0"/>
              <a:ea typeface="Alegreya Sans Light"/>
              <a:cs typeface="Times New Roman" panose="02020603050405020304" pitchFamily="18" charset="0"/>
              <a:sym typeface="Alegreya Sans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Дети с врожденной и приобретенной  патологией роговицы.</a:t>
            </a:r>
            <a:endParaRPr lang="ru-RU" sz="2400" dirty="0">
              <a:solidFill>
                <a:schemeClr val="dk1"/>
              </a:solidFill>
              <a:latin typeface="Alegreya Sans" panose="020B0604020202020204" charset="0"/>
              <a:ea typeface="Alegreya Sans Light"/>
              <a:cs typeface="Times New Roman" panose="02020603050405020304" pitchFamily="18" charset="0"/>
              <a:sym typeface="Alegreya Sans Light"/>
            </a:endParaRPr>
          </a:p>
          <a:p>
            <a:pPr lvl="0"/>
            <a:endParaRPr sz="2400" dirty="0">
              <a:solidFill>
                <a:schemeClr val="dk1"/>
              </a:solidFill>
              <a:latin typeface="Alegreya Sans Light"/>
              <a:ea typeface="Alegreya Sans Light"/>
              <a:cs typeface="Alegreya Sans Light"/>
              <a:sym typeface="Alegreya Sans Light"/>
            </a:endParaRPr>
          </a:p>
        </p:txBody>
      </p:sp>
      <p:sp>
        <p:nvSpPr>
          <p:cNvPr id="165" name="Google Shape;165;p15"/>
          <p:cNvSpPr/>
          <p:nvPr/>
        </p:nvSpPr>
        <p:spPr>
          <a:xfrm>
            <a:off x="861800" y="1127783"/>
            <a:ext cx="199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700" i="0" u="none" strike="noStrike" cap="none" dirty="0">
              <a:solidFill>
                <a:srgbClr val="0C0C0C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</p:spTree>
    <p:extLst>
      <p:ext uri="{BB962C8B-B14F-4D97-AF65-F5344CB8AC3E}">
        <p14:creationId xmlns:p14="http://schemas.microsoft.com/office/powerpoint/2010/main" val="387609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/>
          <p:nvPr/>
        </p:nvSpPr>
        <p:spPr>
          <a:xfrm>
            <a:off x="785600" y="397150"/>
            <a:ext cx="5033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ЦЕЛЕВАЯ АУДИТОРИЯ</a:t>
            </a:r>
            <a:endParaRPr sz="1800" b="0" i="0" u="none" strike="noStrike" cap="none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135" name="Google Shape;135;p15"/>
          <p:cNvGrpSpPr/>
          <p:nvPr/>
        </p:nvGrpSpPr>
        <p:grpSpPr>
          <a:xfrm rot="-5400000">
            <a:off x="10669697" y="38930"/>
            <a:ext cx="553723" cy="1197835"/>
            <a:chOff x="5936974" y="1934817"/>
            <a:chExt cx="796036" cy="1722017"/>
          </a:xfrm>
        </p:grpSpPr>
        <p:grpSp>
          <p:nvGrpSpPr>
            <p:cNvPr id="136" name="Google Shape;136;p15"/>
            <p:cNvGrpSpPr/>
            <p:nvPr/>
          </p:nvGrpSpPr>
          <p:grpSpPr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137" name="Google Shape;137;p15"/>
              <p:cNvSpPr/>
              <p:nvPr/>
            </p:nvSpPr>
            <p:spPr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38;p15"/>
              <p:cNvSpPr/>
              <p:nvPr/>
            </p:nvSpPr>
            <p:spPr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15"/>
              <p:cNvSpPr/>
              <p:nvPr/>
            </p:nvSpPr>
            <p:spPr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15"/>
              <p:cNvSpPr/>
              <p:nvPr/>
            </p:nvSpPr>
            <p:spPr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15"/>
              <p:cNvSpPr/>
              <p:nvPr/>
            </p:nvSpPr>
            <p:spPr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15"/>
              <p:cNvSpPr/>
              <p:nvPr/>
            </p:nvSpPr>
            <p:spPr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" name="Google Shape;143;p15"/>
            <p:cNvGrpSpPr/>
            <p:nvPr/>
          </p:nvGrpSpPr>
          <p:grpSpPr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144" name="Google Shape;144;p15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15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15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15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" name="Google Shape;150;p15"/>
            <p:cNvGrpSpPr/>
            <p:nvPr/>
          </p:nvGrpSpPr>
          <p:grpSpPr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151" name="Google Shape;151;p15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15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15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15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15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7" name="Google Shape;157;p15"/>
          <p:cNvSpPr txBox="1"/>
          <p:nvPr/>
        </p:nvSpPr>
        <p:spPr>
          <a:xfrm>
            <a:off x="11435523" y="113935"/>
            <a:ext cx="6585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5"/>
          <p:cNvSpPr/>
          <p:nvPr/>
        </p:nvSpPr>
        <p:spPr>
          <a:xfrm>
            <a:off x="1039275" y="1231650"/>
            <a:ext cx="199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700" i="0" u="none" strike="noStrike" cap="none" dirty="0">
              <a:solidFill>
                <a:srgbClr val="0C0C0C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160" name="Google Shape;160;p15"/>
          <p:cNvSpPr/>
          <p:nvPr/>
        </p:nvSpPr>
        <p:spPr>
          <a:xfrm>
            <a:off x="844125" y="3659350"/>
            <a:ext cx="10777500" cy="8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legreya Sans Light"/>
              <a:ea typeface="Alegreya Sans Light"/>
              <a:cs typeface="Alegreya Sans Light"/>
              <a:sym typeface="Alegreya Sans Light"/>
            </a:endParaRPr>
          </a:p>
        </p:txBody>
      </p:sp>
      <p:sp>
        <p:nvSpPr>
          <p:cNvPr id="161" name="Google Shape;161;p15"/>
          <p:cNvSpPr/>
          <p:nvPr/>
        </p:nvSpPr>
        <p:spPr>
          <a:xfrm>
            <a:off x="1039275" y="1289165"/>
            <a:ext cx="1998000" cy="461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  <a:effectLst>
            <a:outerShdw blurRad="371475" dist="209550" dir="5400000" algn="t" rotWithShape="0">
              <a:srgbClr val="000000">
                <a:alpha val="102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5"/>
          <p:cNvSpPr/>
          <p:nvPr/>
        </p:nvSpPr>
        <p:spPr>
          <a:xfrm>
            <a:off x="920325" y="1246190"/>
            <a:ext cx="199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-RU" sz="2500" dirty="0">
                <a:solidFill>
                  <a:srgbClr val="0C0C0C"/>
                </a:solidFill>
                <a:latin typeface="Alegreya Sans Medium" panose="020B0604020202020204" charset="0"/>
                <a:ea typeface="Alegreya Sans Medium"/>
                <a:cs typeface="Times New Roman" panose="02020603050405020304" pitchFamily="18" charset="0"/>
                <a:sym typeface="Alegreya Sans Medium"/>
              </a:rPr>
              <a:t>Боли ЦА</a:t>
            </a:r>
            <a:endParaRPr sz="700" i="0" u="none" strike="noStrike" cap="none" dirty="0">
              <a:solidFill>
                <a:srgbClr val="0C0C0C"/>
              </a:solidFill>
              <a:latin typeface="Alegreya Sans Medium" panose="020B0604020202020204" charset="0"/>
              <a:ea typeface="Alegreya Sans Medium"/>
              <a:cs typeface="Times New Roman" panose="02020603050405020304" pitchFamily="18" charset="0"/>
              <a:sym typeface="Alegreya Sans Medium"/>
            </a:endParaRPr>
          </a:p>
        </p:txBody>
      </p:sp>
      <p:sp>
        <p:nvSpPr>
          <p:cNvPr id="163" name="Google Shape;163;p15"/>
          <p:cNvSpPr/>
          <p:nvPr/>
        </p:nvSpPr>
        <p:spPr>
          <a:xfrm>
            <a:off x="844125" y="5404950"/>
            <a:ext cx="10777500" cy="8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legreya Sans Light"/>
              <a:ea typeface="Alegreya Sans Light"/>
              <a:cs typeface="Alegreya Sans Light"/>
              <a:sym typeface="Alegreya Sans Light"/>
            </a:endParaRPr>
          </a:p>
        </p:txBody>
      </p:sp>
      <p:sp>
        <p:nvSpPr>
          <p:cNvPr id="165" name="Google Shape;165;p15"/>
          <p:cNvSpPr/>
          <p:nvPr/>
        </p:nvSpPr>
        <p:spPr>
          <a:xfrm>
            <a:off x="920325" y="4679875"/>
            <a:ext cx="199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700" i="0" u="none" strike="noStrike" cap="none" dirty="0">
              <a:solidFill>
                <a:srgbClr val="0C0C0C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D29E975-C602-4AF3-7887-C654BC7ED624}"/>
              </a:ext>
            </a:extLst>
          </p:cNvPr>
          <p:cNvSpPr/>
          <p:nvPr/>
        </p:nvSpPr>
        <p:spPr>
          <a:xfrm>
            <a:off x="479248" y="2238826"/>
            <a:ext cx="5089419" cy="154321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legreya Sans" panose="020B0604020202020204" charset="0"/>
                <a:cs typeface="Times New Roman" panose="02020603050405020304" pitchFamily="18" charset="0"/>
              </a:rPr>
              <a:t>Пациенты: 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Alegreya Sans" panose="020B0604020202020204" charset="0"/>
                <a:cs typeface="Times New Roman" panose="02020603050405020304" pitchFamily="18" charset="0"/>
              </a:rPr>
              <a:t>возвращение зрения; 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Alegreya Sans" panose="020B0604020202020204" charset="0"/>
                <a:cs typeface="Times New Roman" panose="02020603050405020304" pitchFamily="18" charset="0"/>
              </a:rPr>
              <a:t>избавление от многолетнего ожидания донора (1:70) и повторных операций.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06234FA-C209-55DF-80A2-B0C3F076EA4A}"/>
              </a:ext>
            </a:extLst>
          </p:cNvPr>
          <p:cNvSpPr/>
          <p:nvPr/>
        </p:nvSpPr>
        <p:spPr>
          <a:xfrm>
            <a:off x="2653949" y="4520732"/>
            <a:ext cx="5829435" cy="187151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legreya Sans" panose="020B0604020202020204" charset="0"/>
                <a:cs typeface="Times New Roman" panose="02020603050405020304" pitchFamily="18" charset="0"/>
              </a:rPr>
              <a:t>Врачи-офтальмологи: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Alegreya Sans" panose="020B0604020202020204" charset="0"/>
                <a:cs typeface="Times New Roman" panose="02020603050405020304" pitchFamily="18" charset="0"/>
              </a:rPr>
              <a:t> получение эффективного средства для лечения тяжелых случаев дефицита ЛСК, где кератопластика бесперспективна; 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Alegreya Sans" panose="020B0604020202020204" charset="0"/>
                <a:cs typeface="Times New Roman" panose="02020603050405020304" pitchFamily="18" charset="0"/>
              </a:rPr>
              <a:t>снижение процента осложнений и рецидивов заболеваний.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0DA188CE-918C-B303-A206-4752FD28FBE9}"/>
              </a:ext>
            </a:extLst>
          </p:cNvPr>
          <p:cNvSpPr/>
          <p:nvPr/>
        </p:nvSpPr>
        <p:spPr>
          <a:xfrm>
            <a:off x="5806566" y="2269050"/>
            <a:ext cx="6385434" cy="183309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Alegreya Sans" panose="020B0604020202020204" charset="0"/>
                <a:cs typeface="Times New Roman" panose="02020603050405020304" pitchFamily="18" charset="0"/>
              </a:rPr>
              <a:t>Система здравоохранения и социального обеспечения: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Alegreya Sans" panose="020B0604020202020204" charset="0"/>
                <a:cs typeface="Times New Roman" panose="02020603050405020304" pitchFamily="18" charset="0"/>
              </a:rPr>
              <a:t>сокращение затрат на длительное лечение, социальную поддержку пациентов и инвалидов;</a:t>
            </a:r>
          </a:p>
          <a:p>
            <a:pPr marL="342900" indent="-342900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latin typeface="Alegreya Sans" panose="020B0604020202020204" charset="0"/>
                <a:cs typeface="Times New Roman" panose="02020603050405020304" pitchFamily="18" charset="0"/>
              </a:rPr>
              <a:t> снижение нагрузки на донорскую службу.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58D4E536-6CBE-FA2B-6A60-EF41432739CA}"/>
              </a:ext>
            </a:extLst>
          </p:cNvPr>
          <p:cNvCxnSpPr/>
          <p:nvPr/>
        </p:nvCxnSpPr>
        <p:spPr>
          <a:xfrm flipH="1">
            <a:off x="2286000" y="1750865"/>
            <a:ext cx="6626" cy="44369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91AE6328-FF45-F8C2-FB77-ECA59F546BC2}"/>
              </a:ext>
            </a:extLst>
          </p:cNvPr>
          <p:cNvCxnSpPr>
            <a:stCxn id="161" idx="3"/>
          </p:cNvCxnSpPr>
          <p:nvPr/>
        </p:nvCxnSpPr>
        <p:spPr>
          <a:xfrm>
            <a:off x="3037275" y="1520015"/>
            <a:ext cx="506278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EBA87C5-3A17-D1A3-A8FE-1146D35ECDA8}"/>
              </a:ext>
            </a:extLst>
          </p:cNvPr>
          <p:cNvCxnSpPr/>
          <p:nvPr/>
        </p:nvCxnSpPr>
        <p:spPr>
          <a:xfrm>
            <a:off x="8100060" y="1520015"/>
            <a:ext cx="0" cy="67454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82F00021-56CA-229C-1F62-5D78A5A1EFF0}"/>
              </a:ext>
            </a:extLst>
          </p:cNvPr>
          <p:cNvCxnSpPr/>
          <p:nvPr/>
        </p:nvCxnSpPr>
        <p:spPr>
          <a:xfrm>
            <a:off x="5687616" y="1510072"/>
            <a:ext cx="1" cy="300071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/>
          <p:nvPr/>
        </p:nvSpPr>
        <p:spPr>
          <a:xfrm>
            <a:off x="8063553" y="8250"/>
            <a:ext cx="41283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6"/>
          <p:cNvSpPr txBox="1"/>
          <p:nvPr/>
        </p:nvSpPr>
        <p:spPr>
          <a:xfrm>
            <a:off x="396249" y="337975"/>
            <a:ext cx="6999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СВЕДЕНИЯ О </a:t>
            </a:r>
            <a:r>
              <a:rPr lang="ru-RU" sz="24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ПРОЕКТЕ</a:t>
            </a:r>
            <a:endParaRPr sz="2400" b="1" i="0" u="none" strike="noStrike" cap="none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3" name="Google Shape;173;p16"/>
          <p:cNvSpPr/>
          <p:nvPr/>
        </p:nvSpPr>
        <p:spPr>
          <a:xfrm>
            <a:off x="428249" y="969175"/>
            <a:ext cx="3356351" cy="424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p16"/>
          <p:cNvSpPr txBox="1"/>
          <p:nvPr/>
        </p:nvSpPr>
        <p:spPr>
          <a:xfrm>
            <a:off x="794588" y="901573"/>
            <a:ext cx="3256826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2000" i="0" u="none" strike="noStrike" cap="none" dirty="0">
                <a:solidFill>
                  <a:schemeClr val="lt1"/>
                </a:solidFill>
                <a:latin typeface="Alegreya Sans Medium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Название продукта</a:t>
            </a:r>
            <a:endParaRPr sz="2000" i="0" u="none" strike="noStrike" cap="none" dirty="0">
              <a:solidFill>
                <a:schemeClr val="lt1"/>
              </a:solidFill>
              <a:latin typeface="Alegreya Sans Medium" panose="020B0604020202020204" charset="0"/>
              <a:ea typeface="Alegreya Sans"/>
              <a:cs typeface="Times New Roman" panose="02020603050405020304" pitchFamily="18" charset="0"/>
              <a:sym typeface="Alegreya Sans"/>
            </a:endParaRPr>
          </a:p>
        </p:txBody>
      </p:sp>
      <p:sp>
        <p:nvSpPr>
          <p:cNvPr id="175" name="Google Shape;175;p16"/>
          <p:cNvSpPr/>
          <p:nvPr/>
        </p:nvSpPr>
        <p:spPr>
          <a:xfrm>
            <a:off x="428249" y="2149965"/>
            <a:ext cx="3114600" cy="424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000" dirty="0">
                <a:solidFill>
                  <a:schemeClr val="lt1"/>
                </a:solidFill>
                <a:latin typeface="Alegreya Sans Medium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Характеристика продукта:</a:t>
            </a:r>
            <a:endParaRPr sz="2000" i="0" u="none" strike="noStrike" cap="none" dirty="0">
              <a:solidFill>
                <a:schemeClr val="lt1"/>
              </a:solidFill>
              <a:latin typeface="Alegreya Sans Medium" panose="020B0604020202020204" charset="0"/>
              <a:ea typeface="Alegreya Sans"/>
              <a:cs typeface="Times New Roman" panose="02020603050405020304" pitchFamily="18" charset="0"/>
              <a:sym typeface="Alegreya Sans"/>
            </a:endParaRPr>
          </a:p>
        </p:txBody>
      </p:sp>
      <p:grpSp>
        <p:nvGrpSpPr>
          <p:cNvPr id="176" name="Google Shape;176;p16"/>
          <p:cNvGrpSpPr/>
          <p:nvPr/>
        </p:nvGrpSpPr>
        <p:grpSpPr>
          <a:xfrm rot="5400000">
            <a:off x="11000087" y="5729365"/>
            <a:ext cx="553723" cy="1197835"/>
            <a:chOff x="5936974" y="1934817"/>
            <a:chExt cx="796036" cy="1722017"/>
          </a:xfrm>
        </p:grpSpPr>
        <p:grpSp>
          <p:nvGrpSpPr>
            <p:cNvPr id="177" name="Google Shape;177;p16"/>
            <p:cNvGrpSpPr/>
            <p:nvPr/>
          </p:nvGrpSpPr>
          <p:grpSpPr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178" name="Google Shape;178;p16"/>
              <p:cNvSpPr/>
              <p:nvPr/>
            </p:nvSpPr>
            <p:spPr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" name="Google Shape;179;p16"/>
              <p:cNvSpPr/>
              <p:nvPr/>
            </p:nvSpPr>
            <p:spPr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16"/>
              <p:cNvSpPr/>
              <p:nvPr/>
            </p:nvSpPr>
            <p:spPr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16"/>
              <p:cNvSpPr/>
              <p:nvPr/>
            </p:nvSpPr>
            <p:spPr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16"/>
              <p:cNvSpPr/>
              <p:nvPr/>
            </p:nvSpPr>
            <p:spPr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16"/>
              <p:cNvSpPr/>
              <p:nvPr/>
            </p:nvSpPr>
            <p:spPr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4" name="Google Shape;184;p16"/>
            <p:cNvGrpSpPr/>
            <p:nvPr/>
          </p:nvGrpSpPr>
          <p:grpSpPr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185" name="Google Shape;185;p16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16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16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16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16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16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16"/>
            <p:cNvGrpSpPr/>
            <p:nvPr/>
          </p:nvGrpSpPr>
          <p:grpSpPr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192" name="Google Shape;192;p16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16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16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16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16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16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99" name="Google Shape;199;p16"/>
          <p:cNvSpPr txBox="1"/>
          <p:nvPr/>
        </p:nvSpPr>
        <p:spPr>
          <a:xfrm>
            <a:off x="448124" y="2686708"/>
            <a:ext cx="7416381" cy="349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Назначение продукта: восстановление эпителиального покрова и прозрачности роговицы у пациентов с дефицитом ЛСК.</a:t>
            </a: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Ø"/>
            </a:pPr>
            <a:r>
              <a:rPr lang="ru-RU" sz="17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Область применения: взрослые и дети с умеренным или тяжелым дефицитом ЛСК.</a:t>
            </a: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Уровень TRL2-3. </a:t>
            </a:r>
          </a:p>
          <a:p>
            <a:pPr marL="285750" lvl="0" indent="-285750">
              <a:lnSpc>
                <a:spcPct val="130000"/>
              </a:lnSpc>
              <a:buSzPts val="12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Клеточный состав: аутологичные </a:t>
            </a:r>
            <a:r>
              <a:rPr lang="ru-RU" sz="1700" dirty="0" err="1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лимбальные</a:t>
            </a:r>
            <a:r>
              <a:rPr lang="ru-RU" sz="17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 эпителиальные стволовые клетки /мезенхимальные стромальные клетки. </a:t>
            </a: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Форма выпуска: клеточная суспензия либо трансплантат на биосовместимой подложке. </a:t>
            </a:r>
          </a:p>
          <a:p>
            <a:pPr marL="285750" marR="0" lvl="0" indent="-28575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Конкурентоспособность высокая. </a:t>
            </a:r>
            <a:endParaRPr sz="1700" b="0" i="0" u="none" strike="noStrike" cap="none" dirty="0">
              <a:solidFill>
                <a:schemeClr val="dk1"/>
              </a:solidFill>
              <a:latin typeface="Alegreya Sans" panose="020B0604020202020204" charset="0"/>
              <a:ea typeface="Alegreya Sans"/>
              <a:cs typeface="Times New Roman" panose="02020603050405020304" pitchFamily="18" charset="0"/>
              <a:sym typeface="Alegreya Sans"/>
            </a:endParaRPr>
          </a:p>
        </p:txBody>
      </p:sp>
      <p:sp>
        <p:nvSpPr>
          <p:cNvPr id="200" name="Google Shape;200;p16"/>
          <p:cNvSpPr txBox="1"/>
          <p:nvPr/>
        </p:nvSpPr>
        <p:spPr>
          <a:xfrm>
            <a:off x="11435523" y="113935"/>
            <a:ext cx="6585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6"/>
          <p:cNvSpPr/>
          <p:nvPr/>
        </p:nvSpPr>
        <p:spPr>
          <a:xfrm>
            <a:off x="396249" y="1505918"/>
            <a:ext cx="7123500" cy="9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ru-RU" sz="20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Культура клеток роговицы /</a:t>
            </a:r>
            <a:r>
              <a:rPr lang="ru-RU" sz="2000" dirty="0" err="1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Десцеметова</a:t>
            </a:r>
            <a:r>
              <a:rPr lang="ru-RU" sz="20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 мембрана роговицы </a:t>
            </a:r>
            <a:endParaRPr sz="2000" dirty="0">
              <a:solidFill>
                <a:schemeClr val="dk1"/>
              </a:solidFill>
              <a:latin typeface="Alegreya Sans" panose="020B0604020202020204" charset="0"/>
              <a:ea typeface="Alegreya Sans"/>
              <a:cs typeface="Times New Roman" panose="02020603050405020304" pitchFamily="18" charset="0"/>
              <a:sym typeface="Alegreya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Alegreya Sans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02" name="Google Shape;202;p16"/>
          <p:cNvSpPr/>
          <p:nvPr/>
        </p:nvSpPr>
        <p:spPr>
          <a:xfrm>
            <a:off x="8808663" y="3921875"/>
            <a:ext cx="2772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i="0" u="none" strike="noStrike" cap="none" dirty="0">
                <a:solidFill>
                  <a:schemeClr val="lt1"/>
                </a:solidFill>
                <a:latin typeface="Alegreya Sans Light"/>
                <a:ea typeface="Alegreya Sans Light"/>
                <a:cs typeface="Alegreya Sans Light"/>
                <a:sym typeface="Alegreya Sans Light"/>
              </a:rPr>
              <a:t>*</a:t>
            </a:r>
            <a:endParaRPr sz="1200" i="0" u="none" strike="noStrike" cap="none" dirty="0">
              <a:solidFill>
                <a:schemeClr val="lt1"/>
              </a:solidFill>
              <a:latin typeface="Alegreya Sans Light"/>
              <a:ea typeface="Alegreya Sans Light"/>
              <a:cs typeface="Alegreya Sans Light"/>
              <a:sym typeface="Alegreya Sans Ligh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8337DE-9D70-6CEA-CB93-AA86BEE562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2019" b="40000"/>
          <a:stretch>
            <a:fillRect/>
          </a:stretch>
        </p:blipFill>
        <p:spPr>
          <a:xfrm>
            <a:off x="8063553" y="762775"/>
            <a:ext cx="4128300" cy="25103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9594CD-4637-A738-3C76-820BEAB79A0C}"/>
              </a:ext>
            </a:extLst>
          </p:cNvPr>
          <p:cNvSpPr txBox="1"/>
          <p:nvPr/>
        </p:nvSpPr>
        <p:spPr>
          <a:xfrm>
            <a:off x="8180494" y="3324281"/>
            <a:ext cx="410826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https://3dfilehunt.com/rabbit-gets-printed-cornea-3d-printing/</a:t>
            </a:r>
            <a:endParaRPr lang="ru-RU" sz="105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7"/>
          <p:cNvSpPr/>
          <p:nvPr/>
        </p:nvSpPr>
        <p:spPr>
          <a:xfrm>
            <a:off x="10636727" y="8250"/>
            <a:ext cx="155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0" name="Google Shape;210;p17"/>
          <p:cNvGrpSpPr/>
          <p:nvPr/>
        </p:nvGrpSpPr>
        <p:grpSpPr>
          <a:xfrm rot="5400000">
            <a:off x="11137462" y="5817503"/>
            <a:ext cx="553723" cy="1197835"/>
            <a:chOff x="5936974" y="1934817"/>
            <a:chExt cx="796036" cy="1722017"/>
          </a:xfrm>
        </p:grpSpPr>
        <p:grpSp>
          <p:nvGrpSpPr>
            <p:cNvPr id="211" name="Google Shape;211;p17"/>
            <p:cNvGrpSpPr/>
            <p:nvPr/>
          </p:nvGrpSpPr>
          <p:grpSpPr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212" name="Google Shape;212;p17"/>
              <p:cNvSpPr/>
              <p:nvPr/>
            </p:nvSpPr>
            <p:spPr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17"/>
              <p:cNvSpPr/>
              <p:nvPr/>
            </p:nvSpPr>
            <p:spPr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17"/>
              <p:cNvSpPr/>
              <p:nvPr/>
            </p:nvSpPr>
            <p:spPr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5" name="Google Shape;215;p17"/>
              <p:cNvSpPr/>
              <p:nvPr/>
            </p:nvSpPr>
            <p:spPr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17"/>
              <p:cNvSpPr/>
              <p:nvPr/>
            </p:nvSpPr>
            <p:spPr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17"/>
              <p:cNvSpPr/>
              <p:nvPr/>
            </p:nvSpPr>
            <p:spPr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8" name="Google Shape;218;p17"/>
            <p:cNvGrpSpPr/>
            <p:nvPr/>
          </p:nvGrpSpPr>
          <p:grpSpPr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219" name="Google Shape;219;p17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0" name="Google Shape;220;p17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1" name="Google Shape;221;p17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17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3" name="Google Shape;223;p17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17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5" name="Google Shape;225;p17"/>
            <p:cNvGrpSpPr/>
            <p:nvPr/>
          </p:nvGrpSpPr>
          <p:grpSpPr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226" name="Google Shape;226;p17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17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17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7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7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7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40" name="Google Shape;240;p17"/>
          <p:cNvSpPr txBox="1"/>
          <p:nvPr/>
        </p:nvSpPr>
        <p:spPr>
          <a:xfrm>
            <a:off x="11435523" y="113935"/>
            <a:ext cx="6585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7"/>
          <p:cNvSpPr/>
          <p:nvPr/>
        </p:nvSpPr>
        <p:spPr>
          <a:xfrm>
            <a:off x="396247" y="867607"/>
            <a:ext cx="7123500" cy="9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  <a:latin typeface="Alegreya Sans Medium"/>
              <a:ea typeface="Alegreya Sans Medium"/>
              <a:cs typeface="Alegreya Sans Medium"/>
              <a:sym typeface="Alegreya Sans Medium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605E15-BBE0-3961-8F11-DEFA21FDA612}"/>
              </a:ext>
            </a:extLst>
          </p:cNvPr>
          <p:cNvSpPr txBox="1"/>
          <p:nvPr/>
        </p:nvSpPr>
        <p:spPr>
          <a:xfrm>
            <a:off x="543873" y="199196"/>
            <a:ext cx="987213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Playfair Display" panose="00000500000000000000" pitchFamily="2" charset="-52"/>
                <a:cs typeface="Times New Roman" panose="02020603050405020304" pitchFamily="18" charset="0"/>
              </a:rPr>
              <a:t>Ожидаемые результаты: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7" y="844400"/>
            <a:ext cx="9401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Alegreya Sans" panose="020B0604020202020204" charset="0"/>
                <a:cs typeface="Times New Roman" panose="02020603050405020304" pitchFamily="18" charset="0"/>
              </a:rPr>
              <a:t>Регенераторный: формирование стабильного многослойного эпителия </a:t>
            </a:r>
          </a:p>
          <a:p>
            <a:r>
              <a:rPr lang="ru-RU" sz="2400" dirty="0">
                <a:latin typeface="Alegreya Sans" panose="020B0604020202020204" charset="0"/>
                <a:cs typeface="Times New Roman" panose="02020603050405020304" pitchFamily="18" charset="0"/>
              </a:rPr>
              <a:t>    роговицы, подавление </a:t>
            </a:r>
            <a:r>
              <a:rPr lang="ru-RU" sz="2400" dirty="0" err="1">
                <a:latin typeface="Alegreya Sans" panose="020B0604020202020204" charset="0"/>
                <a:cs typeface="Times New Roman" panose="02020603050405020304" pitchFamily="18" charset="0"/>
              </a:rPr>
              <a:t>неоваскуляризации</a:t>
            </a:r>
            <a:r>
              <a:rPr lang="ru-RU" sz="2400" dirty="0">
                <a:latin typeface="Alegreya Sans" panose="020B0604020202020204" charset="0"/>
                <a:cs typeface="Times New Roman" panose="02020603050405020304" pitchFamily="18" charset="0"/>
              </a:rPr>
              <a:t> и рубцевания.</a:t>
            </a:r>
            <a:endParaRPr lang="ru-RU" sz="2400" dirty="0">
              <a:latin typeface="Alegreya Sans" panose="020B060402020202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7" y="1764877"/>
            <a:ext cx="9561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Alegreya Sans" panose="020B0604020202020204" charset="0"/>
                <a:cs typeface="Times New Roman" panose="02020603050405020304" pitchFamily="18" charset="0"/>
              </a:rPr>
              <a:t>Медицинский: восстановление прозрачности роговицы и зрения у 70–85% пациентов с ДЛСК, включая случаи, не поддающиеся стандартной кератопластике (ожоги, синдром </a:t>
            </a:r>
            <a:r>
              <a:rPr lang="ru-RU" sz="2400" dirty="0" err="1">
                <a:latin typeface="Alegreya Sans" panose="020B0604020202020204" charset="0"/>
                <a:cs typeface="Times New Roman" panose="02020603050405020304" pitchFamily="18" charset="0"/>
              </a:rPr>
              <a:t>Стивенса</a:t>
            </a:r>
            <a:r>
              <a:rPr lang="ru-RU" sz="2400" dirty="0">
                <a:latin typeface="Alegreya Sans" panose="020B0604020202020204" charset="0"/>
                <a:cs typeface="Times New Roman" panose="02020603050405020304" pitchFamily="18" charset="0"/>
              </a:rPr>
              <a:t>-Джонсона).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6435" y="348532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6247" y="3155071"/>
            <a:ext cx="9666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Alegreya Sans" panose="020B0604020202020204" charset="0"/>
                <a:cs typeface="Times New Roman" panose="02020603050405020304" pitchFamily="18" charset="0"/>
              </a:rPr>
              <a:t>Социально-экономический: снижение </a:t>
            </a:r>
            <a:r>
              <a:rPr lang="ru-RU" sz="2400" dirty="0" err="1">
                <a:latin typeface="Alegreya Sans" panose="020B0604020202020204" charset="0"/>
                <a:cs typeface="Times New Roman" panose="02020603050405020304" pitchFamily="18" charset="0"/>
              </a:rPr>
              <a:t>инвалидизации</a:t>
            </a:r>
            <a:r>
              <a:rPr lang="ru-RU" sz="2400" dirty="0">
                <a:latin typeface="Alegreya Sans" panose="020B0604020202020204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400" dirty="0">
                <a:latin typeface="Alegreya Sans" panose="020B0604020202020204" charset="0"/>
                <a:cs typeface="Times New Roman" panose="02020603050405020304" pitchFamily="18" charset="0"/>
              </a:rPr>
              <a:t>    уменьшение потребности в повторных операциях и донорских роговицах.</a:t>
            </a:r>
            <a:endParaRPr lang="ru-RU" sz="2400" dirty="0">
              <a:latin typeface="Alegreya Sans" panose="020B060402020202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376" y="4255016"/>
            <a:ext cx="10253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dirty="0">
                <a:latin typeface="Alegreya Sans" panose="020B0604020202020204" charset="0"/>
                <a:cs typeface="Times New Roman" panose="02020603050405020304" pitchFamily="18" charset="0"/>
              </a:rPr>
              <a:t>Научный: отработка протокола культивирования и трансплантации клеточного продукта, пригодного для масштабирования в клиническую практику.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7" y="5702803"/>
            <a:ext cx="80201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Alegreya Sans" panose="020B0604020202020204" charset="0"/>
                <a:cs typeface="Times New Roman" panose="02020603050405020304" pitchFamily="18" charset="0"/>
              </a:rPr>
              <a:t>Коммерческий: создание конкурентоспособного продукта.  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5071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"/>
          <p:cNvSpPr/>
          <p:nvPr/>
        </p:nvSpPr>
        <p:spPr>
          <a:xfrm>
            <a:off x="10537202" y="8250"/>
            <a:ext cx="165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8"/>
          <p:cNvSpPr txBox="1"/>
          <p:nvPr/>
        </p:nvSpPr>
        <p:spPr>
          <a:xfrm>
            <a:off x="396249" y="337975"/>
            <a:ext cx="6999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ЦЕЛИ И ЗАДАЧИ</a:t>
            </a:r>
            <a:endParaRPr sz="2400" b="1" i="0" u="none" strike="noStrike" cap="none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9" name="Google Shape;249;p18"/>
          <p:cNvSpPr/>
          <p:nvPr/>
        </p:nvSpPr>
        <p:spPr>
          <a:xfrm>
            <a:off x="428250" y="969175"/>
            <a:ext cx="882600" cy="424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0" name="Google Shape;250;p18"/>
          <p:cNvSpPr txBox="1"/>
          <p:nvPr/>
        </p:nvSpPr>
        <p:spPr>
          <a:xfrm>
            <a:off x="484275" y="901573"/>
            <a:ext cx="997950" cy="572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2400" dirty="0">
                <a:solidFill>
                  <a:schemeClr val="lt1"/>
                </a:solidFill>
                <a:latin typeface="Alegreya Sans Medium" panose="020B0604020202020204" charset="0"/>
                <a:ea typeface="Alegreya Sans"/>
                <a:cs typeface="Alegreya Sans"/>
                <a:sym typeface="Alegreya Sans"/>
              </a:rPr>
              <a:t>Цель</a:t>
            </a:r>
            <a:r>
              <a:rPr lang="ru-RU" sz="2400" i="0" u="none" strike="noStrike" cap="none" dirty="0">
                <a:solidFill>
                  <a:schemeClr val="lt1"/>
                </a:solidFill>
                <a:latin typeface="Alegreya Sans Medium" panose="020B0604020202020204" charset="0"/>
                <a:ea typeface="Alegreya Sans"/>
                <a:cs typeface="Alegreya Sans"/>
                <a:sym typeface="Alegreya Sans"/>
              </a:rPr>
              <a:t> </a:t>
            </a:r>
            <a:endParaRPr sz="2400" i="0" u="none" strike="noStrike" cap="none" dirty="0">
              <a:solidFill>
                <a:schemeClr val="lt1"/>
              </a:solidFill>
              <a:latin typeface="Alegreya Sans Medium" panose="020B0604020202020204" charset="0"/>
              <a:ea typeface="Alegreya Sans"/>
              <a:cs typeface="Alegreya Sans"/>
              <a:sym typeface="Alegreya Sans"/>
            </a:endParaRPr>
          </a:p>
        </p:txBody>
      </p:sp>
      <p:sp>
        <p:nvSpPr>
          <p:cNvPr id="251" name="Google Shape;251;p18"/>
          <p:cNvSpPr/>
          <p:nvPr/>
        </p:nvSpPr>
        <p:spPr>
          <a:xfrm>
            <a:off x="428250" y="2654587"/>
            <a:ext cx="1110000" cy="424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000" dirty="0">
                <a:solidFill>
                  <a:schemeClr val="lt1"/>
                </a:solidFill>
                <a:latin typeface="Alegreya Sans Medium" panose="020B0604020202020204" charset="0"/>
                <a:ea typeface="Alegreya Sans"/>
                <a:cs typeface="Alegreya Sans"/>
                <a:sym typeface="Alegreya Sans"/>
              </a:rPr>
              <a:t>Задачи</a:t>
            </a:r>
            <a:endParaRPr sz="2000" i="0" u="none" strike="noStrike" cap="none" dirty="0">
              <a:solidFill>
                <a:schemeClr val="lt1"/>
              </a:solidFill>
              <a:latin typeface="Alegreya Sans Medium" panose="020B0604020202020204" charset="0"/>
              <a:ea typeface="Alegreya Sans"/>
              <a:cs typeface="Alegreya Sans"/>
              <a:sym typeface="Alegreya Sans"/>
            </a:endParaRPr>
          </a:p>
        </p:txBody>
      </p:sp>
      <p:grpSp>
        <p:nvGrpSpPr>
          <p:cNvPr id="252" name="Google Shape;252;p18"/>
          <p:cNvGrpSpPr/>
          <p:nvPr/>
        </p:nvGrpSpPr>
        <p:grpSpPr>
          <a:xfrm rot="5400000">
            <a:off x="11087737" y="5743590"/>
            <a:ext cx="553723" cy="1197835"/>
            <a:chOff x="5936974" y="1934817"/>
            <a:chExt cx="796036" cy="1722017"/>
          </a:xfrm>
        </p:grpSpPr>
        <p:grpSp>
          <p:nvGrpSpPr>
            <p:cNvPr id="253" name="Google Shape;253;p18"/>
            <p:cNvGrpSpPr/>
            <p:nvPr/>
          </p:nvGrpSpPr>
          <p:grpSpPr>
            <a:xfrm>
              <a:off x="5936974" y="1934817"/>
              <a:ext cx="159000" cy="1722017"/>
              <a:chOff x="5936974" y="1934817"/>
              <a:chExt cx="159000" cy="1722017"/>
            </a:xfrm>
          </p:grpSpPr>
          <p:sp>
            <p:nvSpPr>
              <p:cNvPr id="254" name="Google Shape;254;p18"/>
              <p:cNvSpPr/>
              <p:nvPr/>
            </p:nvSpPr>
            <p:spPr>
              <a:xfrm>
                <a:off x="5936974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18"/>
              <p:cNvSpPr/>
              <p:nvPr/>
            </p:nvSpPr>
            <p:spPr>
              <a:xfrm>
                <a:off x="5936974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18"/>
              <p:cNvSpPr/>
              <p:nvPr/>
            </p:nvSpPr>
            <p:spPr>
              <a:xfrm>
                <a:off x="5936974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18"/>
              <p:cNvSpPr/>
              <p:nvPr/>
            </p:nvSpPr>
            <p:spPr>
              <a:xfrm>
                <a:off x="5936974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18"/>
              <p:cNvSpPr/>
              <p:nvPr/>
            </p:nvSpPr>
            <p:spPr>
              <a:xfrm>
                <a:off x="5936974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18"/>
              <p:cNvSpPr/>
              <p:nvPr/>
            </p:nvSpPr>
            <p:spPr>
              <a:xfrm>
                <a:off x="5936974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0" name="Google Shape;260;p18"/>
            <p:cNvGrpSpPr/>
            <p:nvPr/>
          </p:nvGrpSpPr>
          <p:grpSpPr>
            <a:xfrm>
              <a:off x="6255492" y="1934817"/>
              <a:ext cx="159000" cy="1722017"/>
              <a:chOff x="6242810" y="1934817"/>
              <a:chExt cx="159000" cy="1722017"/>
            </a:xfrm>
          </p:grpSpPr>
          <p:sp>
            <p:nvSpPr>
              <p:cNvPr id="261" name="Google Shape;261;p18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18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18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4" name="Google Shape;264;p18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5" name="Google Shape;265;p18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6" name="Google Shape;266;p18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67" name="Google Shape;267;p18"/>
            <p:cNvGrpSpPr/>
            <p:nvPr/>
          </p:nvGrpSpPr>
          <p:grpSpPr>
            <a:xfrm>
              <a:off x="6574010" y="1934817"/>
              <a:ext cx="159000" cy="1722017"/>
              <a:chOff x="6242810" y="1934817"/>
              <a:chExt cx="159000" cy="1722017"/>
            </a:xfrm>
          </p:grpSpPr>
          <p:sp>
            <p:nvSpPr>
              <p:cNvPr id="268" name="Google Shape;268;p18"/>
              <p:cNvSpPr/>
              <p:nvPr/>
            </p:nvSpPr>
            <p:spPr>
              <a:xfrm>
                <a:off x="6242810" y="1934817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18"/>
              <p:cNvSpPr/>
              <p:nvPr/>
            </p:nvSpPr>
            <p:spPr>
              <a:xfrm>
                <a:off x="6242810" y="2247420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18"/>
              <p:cNvSpPr/>
              <p:nvPr/>
            </p:nvSpPr>
            <p:spPr>
              <a:xfrm>
                <a:off x="6242810" y="2560023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18"/>
              <p:cNvSpPr/>
              <p:nvPr/>
            </p:nvSpPr>
            <p:spPr>
              <a:xfrm>
                <a:off x="6242810" y="2872625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" name="Google Shape;272;p18"/>
              <p:cNvSpPr/>
              <p:nvPr/>
            </p:nvSpPr>
            <p:spPr>
              <a:xfrm>
                <a:off x="6242810" y="3185229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" name="Google Shape;273;p18"/>
              <p:cNvSpPr/>
              <p:nvPr/>
            </p:nvSpPr>
            <p:spPr>
              <a:xfrm>
                <a:off x="6242810" y="3497834"/>
                <a:ext cx="159000" cy="1590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4" name="Google Shape;274;p18"/>
          <p:cNvSpPr txBox="1"/>
          <p:nvPr/>
        </p:nvSpPr>
        <p:spPr>
          <a:xfrm>
            <a:off x="271748" y="3162083"/>
            <a:ext cx="9442095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Выделить и культивировать ЛСК.</a:t>
            </a:r>
          </a:p>
          <a:p>
            <a:pPr marL="457200" marR="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sz="20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Разработать носитель для доставки клеток (фибриновый клей, коллагеновая мембрана).</a:t>
            </a:r>
          </a:p>
          <a:p>
            <a:pPr marL="457200" marR="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Провести доклинические исследования на экспериментальных  на ж</a:t>
            </a:r>
            <a:r>
              <a:rPr lang="ru-RU" sz="20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ивотных: оценить восстановление эпителия/эндотелия, прозрачность, безопасность;</a:t>
            </a:r>
          </a:p>
          <a:p>
            <a:pPr marL="457200" marR="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Разработать регламент производства и документы для Минздрава.</a:t>
            </a:r>
          </a:p>
          <a:p>
            <a:pPr marL="457200" marR="0" lvl="0" indent="-4572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+mj-lt"/>
              <a:buAutoNum type="arabicPeriod"/>
            </a:pPr>
            <a:r>
              <a:rPr lang="ru-RU" sz="20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Провести клинические исследования: оценить эффективность и безопасность у пациентов.</a:t>
            </a:r>
            <a:endParaRPr sz="2000" b="0" i="0" u="none" strike="noStrike" cap="none" dirty="0">
              <a:solidFill>
                <a:schemeClr val="dk1"/>
              </a:solidFill>
              <a:latin typeface="Alegreya Sans" panose="020B0604020202020204" charset="0"/>
              <a:ea typeface="Alegreya Sans"/>
              <a:cs typeface="Times New Roman" panose="02020603050405020304" pitchFamily="18" charset="0"/>
              <a:sym typeface="Alegreya Sans"/>
            </a:endParaRPr>
          </a:p>
        </p:txBody>
      </p:sp>
      <p:sp>
        <p:nvSpPr>
          <p:cNvPr id="275" name="Google Shape;275;p18"/>
          <p:cNvSpPr txBox="1"/>
          <p:nvPr/>
        </p:nvSpPr>
        <p:spPr>
          <a:xfrm>
            <a:off x="11435523" y="113935"/>
            <a:ext cx="6585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8"/>
          <p:cNvSpPr/>
          <p:nvPr/>
        </p:nvSpPr>
        <p:spPr>
          <a:xfrm>
            <a:off x="428250" y="1542325"/>
            <a:ext cx="9603646" cy="9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dk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Разработка и доклиническое обоснование клеточного/тканевого  продукта для восстановления роговицы при дефиците ЛСК.</a:t>
            </a:r>
            <a:endParaRPr sz="2400" dirty="0">
              <a:solidFill>
                <a:schemeClr val="dk1"/>
              </a:solidFill>
              <a:latin typeface="Alegreya Sans" panose="020B0604020202020204" charset="0"/>
              <a:ea typeface="Alegreya Sans"/>
              <a:cs typeface="Times New Roman" panose="02020603050405020304" pitchFamily="18" charset="0"/>
              <a:sym typeface="Alegrey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9"/>
          <p:cNvSpPr/>
          <p:nvPr/>
        </p:nvSpPr>
        <p:spPr>
          <a:xfrm>
            <a:off x="8077772" y="8250"/>
            <a:ext cx="4114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19"/>
          <p:cNvSpPr txBox="1"/>
          <p:nvPr/>
        </p:nvSpPr>
        <p:spPr>
          <a:xfrm>
            <a:off x="396249" y="337975"/>
            <a:ext cx="69990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ПОТРЕБИТЕЛИ</a:t>
            </a:r>
            <a:endParaRPr sz="2400" b="1" i="0" u="none" strike="noStrike" cap="none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84" name="Google Shape;284;p19"/>
          <p:cNvSpPr/>
          <p:nvPr/>
        </p:nvSpPr>
        <p:spPr>
          <a:xfrm>
            <a:off x="396249" y="1072416"/>
            <a:ext cx="3414880" cy="94576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2400"/>
            </a:pPr>
            <a:r>
              <a:rPr lang="ru-RU" sz="2300" dirty="0">
                <a:solidFill>
                  <a:schemeClr val="lt1"/>
                </a:solidFill>
                <a:latin typeface="Alegreya Sans" panose="020B0604020202020204" charset="0"/>
                <a:ea typeface="Alegreya Sans"/>
                <a:cs typeface="Times New Roman" panose="02020603050405020304" pitchFamily="18" charset="0"/>
                <a:sym typeface="Alegreya Sans"/>
              </a:rPr>
              <a:t>Пациенты с дефицитом ЛСК</a:t>
            </a:r>
          </a:p>
        </p:txBody>
      </p:sp>
      <p:sp>
        <p:nvSpPr>
          <p:cNvPr id="308" name="Google Shape;308;p19"/>
          <p:cNvSpPr txBox="1"/>
          <p:nvPr/>
        </p:nvSpPr>
        <p:spPr>
          <a:xfrm>
            <a:off x="11435523" y="113935"/>
            <a:ext cx="658500" cy="2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ru-RU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endParaRPr sz="1400" b="0" i="0" u="none" strike="noStrike" cap="none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24114" y="466820"/>
            <a:ext cx="3265580" cy="1241529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9"/>
          <p:cNvSpPr/>
          <p:nvPr/>
        </p:nvSpPr>
        <p:spPr>
          <a:xfrm>
            <a:off x="8748563" y="3429000"/>
            <a:ext cx="27726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i="0" u="none" strike="noStrike" cap="none" dirty="0">
              <a:solidFill>
                <a:schemeClr val="lt1"/>
              </a:solidFill>
              <a:latin typeface="Alegreya Sans Light"/>
              <a:ea typeface="Alegreya Sans Light"/>
              <a:cs typeface="Alegreya Sans Light"/>
              <a:sym typeface="Alegreya Sans Light"/>
            </a:endParaRPr>
          </a:p>
        </p:txBody>
      </p:sp>
      <p:sp>
        <p:nvSpPr>
          <p:cNvPr id="5" name="Google Shape;284;p19">
            <a:extLst>
              <a:ext uri="{FF2B5EF4-FFF2-40B4-BE49-F238E27FC236}">
                <a16:creationId xmlns:a16="http://schemas.microsoft.com/office/drawing/2014/main" id="{ADA79E70-C0E7-5E72-05BE-E18DCB5CF02E}"/>
              </a:ext>
            </a:extLst>
          </p:cNvPr>
          <p:cNvSpPr/>
          <p:nvPr/>
        </p:nvSpPr>
        <p:spPr>
          <a:xfrm>
            <a:off x="4115285" y="1735680"/>
            <a:ext cx="3468757" cy="74163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lt1"/>
                </a:solidFill>
                <a:latin typeface="Alegreya Sans" panose="020B0604020202020204" charset="0"/>
                <a:ea typeface="Open Sans"/>
                <a:cs typeface="Times New Roman" panose="02020603050405020304" pitchFamily="18" charset="0"/>
                <a:sym typeface="Open Sans"/>
              </a:rPr>
              <a:t>Государственные медицинские учреждения</a:t>
            </a:r>
            <a:endParaRPr sz="2000" b="0" i="0" u="none" strike="noStrike" cap="none" dirty="0">
              <a:solidFill>
                <a:schemeClr val="lt1"/>
              </a:solidFill>
              <a:latin typeface="Alegreya Sans" panose="020B0604020202020204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7" name="Google Shape;284;p19">
            <a:extLst>
              <a:ext uri="{FF2B5EF4-FFF2-40B4-BE49-F238E27FC236}">
                <a16:creationId xmlns:a16="http://schemas.microsoft.com/office/drawing/2014/main" id="{D41F9979-922C-0802-EE25-5F1522D00934}"/>
              </a:ext>
            </a:extLst>
          </p:cNvPr>
          <p:cNvSpPr/>
          <p:nvPr/>
        </p:nvSpPr>
        <p:spPr>
          <a:xfrm>
            <a:off x="4115673" y="1103389"/>
            <a:ext cx="3468758" cy="51409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lt1"/>
                </a:solidFill>
                <a:latin typeface="Alegreya Sans" panose="020B0604020202020204" charset="0"/>
                <a:ea typeface="Open Sans"/>
                <a:cs typeface="Times New Roman" panose="02020603050405020304" pitchFamily="18" charset="0"/>
                <a:sym typeface="Open Sans"/>
              </a:rPr>
              <a:t>Офтальмохирурги</a:t>
            </a:r>
            <a:endParaRPr sz="2400" b="0" i="0" u="none" strike="noStrike" cap="none" dirty="0">
              <a:solidFill>
                <a:schemeClr val="lt1"/>
              </a:solidFill>
              <a:latin typeface="Alegreya Sans" panose="020B0604020202020204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9" name="Google Shape;284;p19">
            <a:extLst>
              <a:ext uri="{FF2B5EF4-FFF2-40B4-BE49-F238E27FC236}">
                <a16:creationId xmlns:a16="http://schemas.microsoft.com/office/drawing/2014/main" id="{99696CA2-0D6B-1A67-CE5D-207421295B70}"/>
              </a:ext>
            </a:extLst>
          </p:cNvPr>
          <p:cNvSpPr/>
          <p:nvPr/>
        </p:nvSpPr>
        <p:spPr>
          <a:xfrm>
            <a:off x="4191519" y="4365311"/>
            <a:ext cx="3468757" cy="80199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lt1"/>
                </a:solidFill>
                <a:latin typeface="Alegreya Sans" panose="020B0604020202020204" charset="0"/>
                <a:ea typeface="Open Sans"/>
                <a:cs typeface="Times New Roman" panose="02020603050405020304" pitchFamily="18" charset="0"/>
                <a:sym typeface="Open Sans"/>
              </a:rPr>
              <a:t>Министерство здравоохранения РФ</a:t>
            </a:r>
            <a:endParaRPr sz="2400" b="0" i="0" u="none" strike="noStrike" cap="none" dirty="0">
              <a:solidFill>
                <a:schemeClr val="lt1"/>
              </a:solidFill>
              <a:latin typeface="Alegreya Sans" panose="020B0604020202020204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1" name="Google Shape;284;p19">
            <a:extLst>
              <a:ext uri="{FF2B5EF4-FFF2-40B4-BE49-F238E27FC236}">
                <a16:creationId xmlns:a16="http://schemas.microsoft.com/office/drawing/2014/main" id="{B3A64058-41A3-0AAB-11A7-9CEDB0023033}"/>
              </a:ext>
            </a:extLst>
          </p:cNvPr>
          <p:cNvSpPr/>
          <p:nvPr/>
        </p:nvSpPr>
        <p:spPr>
          <a:xfrm>
            <a:off x="4115285" y="2862910"/>
            <a:ext cx="3468757" cy="56609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000" dirty="0">
                <a:solidFill>
                  <a:schemeClr val="lt1"/>
                </a:solidFill>
                <a:latin typeface="Alegreya Sans" panose="020B0604020202020204" charset="0"/>
                <a:ea typeface="Open Sans"/>
                <a:cs typeface="Times New Roman" panose="02020603050405020304" pitchFamily="18" charset="0"/>
                <a:sym typeface="Open Sans"/>
              </a:rPr>
              <a:t>Частные медицинские клиники </a:t>
            </a:r>
            <a:endParaRPr sz="2000" b="0" i="0" u="none" strike="noStrike" cap="none" dirty="0">
              <a:solidFill>
                <a:schemeClr val="lt1"/>
              </a:solidFill>
              <a:latin typeface="Alegreya Sans" panose="020B0604020202020204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3" name="Google Shape;284;p19">
            <a:extLst>
              <a:ext uri="{FF2B5EF4-FFF2-40B4-BE49-F238E27FC236}">
                <a16:creationId xmlns:a16="http://schemas.microsoft.com/office/drawing/2014/main" id="{BFFBFCE4-6291-7AAD-DD27-E4564BB4360F}"/>
              </a:ext>
            </a:extLst>
          </p:cNvPr>
          <p:cNvSpPr/>
          <p:nvPr/>
        </p:nvSpPr>
        <p:spPr>
          <a:xfrm>
            <a:off x="4267753" y="5889054"/>
            <a:ext cx="3468757" cy="657520"/>
          </a:xfrm>
          <a:prstGeom prst="roundRect">
            <a:avLst>
              <a:gd name="adj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2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300" dirty="0">
                <a:solidFill>
                  <a:schemeClr val="lt1"/>
                </a:solidFill>
                <a:latin typeface="Alegreya Sans" panose="020B0604020202020204" charset="0"/>
                <a:ea typeface="Open Sans"/>
                <a:cs typeface="Times New Roman" panose="02020603050405020304" pitchFamily="18" charset="0"/>
                <a:sym typeface="Open Sans"/>
              </a:rPr>
              <a:t>Зарубежные потребители </a:t>
            </a:r>
            <a:endParaRPr sz="2300" b="0" i="0" u="none" strike="noStrike" cap="none" dirty="0">
              <a:solidFill>
                <a:schemeClr val="lt1"/>
              </a:solidFill>
              <a:latin typeface="Alegreya Sans" panose="020B0604020202020204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cxnSp>
        <p:nvCxnSpPr>
          <p:cNvPr id="6" name="Прямая со стрелкой 5"/>
          <p:cNvCxnSpPr>
            <a:stCxn id="7" idx="1"/>
          </p:cNvCxnSpPr>
          <p:nvPr/>
        </p:nvCxnSpPr>
        <p:spPr>
          <a:xfrm flipH="1" flipV="1">
            <a:off x="3811514" y="1360438"/>
            <a:ext cx="304159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811515" y="1876982"/>
            <a:ext cx="30415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1" idx="1"/>
          </p:cNvCxnSpPr>
          <p:nvPr/>
        </p:nvCxnSpPr>
        <p:spPr>
          <a:xfrm flipH="1" flipV="1">
            <a:off x="3498574" y="2018180"/>
            <a:ext cx="616711" cy="11277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 flipV="1">
            <a:off x="2968487" y="2018180"/>
            <a:ext cx="1198174" cy="207708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1472402" y="2059608"/>
            <a:ext cx="2795351" cy="4288183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oogle Shape;284;p19">
            <a:extLst>
              <a:ext uri="{FF2B5EF4-FFF2-40B4-BE49-F238E27FC236}">
                <a16:creationId xmlns:a16="http://schemas.microsoft.com/office/drawing/2014/main" id="{B3A64058-41A3-0AAB-11A7-9CEDB0023033}"/>
              </a:ext>
            </a:extLst>
          </p:cNvPr>
          <p:cNvSpPr/>
          <p:nvPr/>
        </p:nvSpPr>
        <p:spPr>
          <a:xfrm>
            <a:off x="4166661" y="3571222"/>
            <a:ext cx="3468757" cy="7309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ru-RU" sz="2000" dirty="0">
                <a:solidFill>
                  <a:schemeClr val="lt1"/>
                </a:solidFill>
                <a:latin typeface="Alegreya Sans" panose="020B0604020202020204" charset="0"/>
                <a:ea typeface="Open Sans"/>
                <a:cs typeface="Times New Roman" panose="02020603050405020304" pitchFamily="18" charset="0"/>
                <a:sym typeface="Open Sans"/>
              </a:rPr>
              <a:t>Медицинские и благотворительные фонды </a:t>
            </a:r>
            <a:endParaRPr sz="2000" b="0" i="0" u="none" strike="noStrike" cap="none" dirty="0">
              <a:solidFill>
                <a:schemeClr val="lt1"/>
              </a:solidFill>
              <a:latin typeface="Alegreya Sans" panose="020B0604020202020204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 flipV="1">
            <a:off x="2420223" y="2006829"/>
            <a:ext cx="1771296" cy="293623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ВолгГМУ">
  <a:themeElements>
    <a:clrScheme name="Тема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78877"/>
      </a:accent1>
      <a:accent2>
        <a:srgbClr val="056256"/>
      </a:accent2>
      <a:accent3>
        <a:srgbClr val="E5C78C"/>
      </a:accent3>
      <a:accent4>
        <a:srgbClr val="FFF6E9"/>
      </a:accent4>
      <a:accent5>
        <a:srgbClr val="CC0000"/>
      </a:accent5>
      <a:accent6>
        <a:srgbClr val="F4CCCC"/>
      </a:accent6>
      <a:hlink>
        <a:srgbClr val="078877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ВолгГМУ цвета">
      <a:dk1>
        <a:srgbClr val="000000"/>
      </a:dk1>
      <a:lt1>
        <a:sysClr val="window" lastClr="FFFFFF"/>
      </a:lt1>
      <a:dk2>
        <a:srgbClr val="278E80"/>
      </a:dk2>
      <a:lt2>
        <a:srgbClr val="E7E6E6"/>
      </a:lt2>
      <a:accent1>
        <a:srgbClr val="195B52"/>
      </a:accent1>
      <a:accent2>
        <a:srgbClr val="FFC000"/>
      </a:accent2>
      <a:accent3>
        <a:srgbClr val="A5A5A5"/>
      </a:accent3>
      <a:accent4>
        <a:srgbClr val="E5C78D"/>
      </a:accent4>
      <a:accent5>
        <a:srgbClr val="F8F3E7"/>
      </a:accent5>
      <a:accent6>
        <a:srgbClr val="32B8A5"/>
      </a:accent6>
      <a:hlink>
        <a:srgbClr val="DFA956"/>
      </a:hlink>
      <a:folHlink>
        <a:srgbClr val="C03B28"/>
      </a:folHlink>
    </a:clrScheme>
    <a:fontScheme name="Шрифты для презентаций">
      <a:majorFont>
        <a:latin typeface="Austin Cyr Extrabold"/>
        <a:ea typeface=""/>
        <a:cs typeface=""/>
      </a:majorFont>
      <a:minorFont>
        <a:latin typeface="Alegreya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1007</Words>
  <Application>Microsoft Office PowerPoint</Application>
  <PresentationFormat>Широкоэкранный</PresentationFormat>
  <Paragraphs>226</Paragraphs>
  <Slides>13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8" baseType="lpstr">
      <vt:lpstr>Alegreya Sans</vt:lpstr>
      <vt:lpstr>Arial</vt:lpstr>
      <vt:lpstr>Wingdings</vt:lpstr>
      <vt:lpstr>Open Sans</vt:lpstr>
      <vt:lpstr>Austin Cyr Medium</vt:lpstr>
      <vt:lpstr>Alegreya Sans Medium</vt:lpstr>
      <vt:lpstr>Playfair Display</vt:lpstr>
      <vt:lpstr>Calibri</vt:lpstr>
      <vt:lpstr>Times New Roman</vt:lpstr>
      <vt:lpstr>Playfair Display SemiBold</vt:lpstr>
      <vt:lpstr>Austin Cyr Roman</vt:lpstr>
      <vt:lpstr>Alegreya Sans Light</vt:lpstr>
      <vt:lpstr>Austin Cyr Bold</vt:lpstr>
      <vt:lpstr>ВолгГМУ</vt:lpstr>
      <vt:lpstr>Тема Office</vt:lpstr>
      <vt:lpstr>Использование стволовых клеток для регенерации роговицы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 проекта/разработки</dc:title>
  <dc:creator>Misis Vikki</dc:creator>
  <cp:lastModifiedBy>Гульнара</cp:lastModifiedBy>
  <cp:revision>27</cp:revision>
  <dcterms:modified xsi:type="dcterms:W3CDTF">2026-06-24T15:25:12Z</dcterms:modified>
</cp:coreProperties>
</file>